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91" r:id="rId6"/>
    <p:sldId id="293" r:id="rId7"/>
    <p:sldId id="290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87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AF95D-BD3A-47D6-88F6-76978B08FE7B}" type="datetimeFigureOut">
              <a:rPr lang="es-CO" smtClean="0"/>
              <a:t>15/07/2020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3CAF8-E5B3-4E5F-9F5A-998B4A6FFB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813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43049"/>
            <a:ext cx="7772400" cy="110251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03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 fondo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4673"/>
            <a:ext cx="8229600" cy="85725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1" i="0">
                <a:solidFill>
                  <a:schemeClr val="accent6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29154"/>
            <a:ext cx="8229600" cy="2500924"/>
          </a:xfrm>
        </p:spPr>
        <p:txBody>
          <a:bodyPr/>
          <a:lstStyle>
            <a:lvl1pPr>
              <a:defRPr sz="2800">
                <a:solidFill>
                  <a:srgbClr val="1D8059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665" y="161048"/>
            <a:ext cx="1655536" cy="4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8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fondo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71882"/>
            <a:ext cx="8229600" cy="254555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665" y="161048"/>
            <a:ext cx="1655536" cy="4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320" y="0"/>
            <a:ext cx="9823130" cy="5143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196" y="2087671"/>
            <a:ext cx="1527489" cy="10386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2530" y="2087671"/>
            <a:ext cx="1498939" cy="109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9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70298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719385"/>
            <a:ext cx="8229600" cy="28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1D15330-6828-1E47-8CB7-755D2D64F516}" type="datetimeFigureOut">
              <a:rPr lang="es-ES" smtClean="0"/>
              <a:pPr/>
              <a:t>15/07/2020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99085" y="4552258"/>
            <a:ext cx="1655536" cy="4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0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AC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Presentaci&#243;n%20como%20ringresar%20al%20repositorio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Usuario\Desktop\DFI\Presentaci&#243;n%20como%20registar%20su%20usuario%20en%20el%20repositorio.pptx#-1,1,PROCESO DE AUTOARCHIVO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05499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_tradnl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PROCESO DE AUTOARCHIVO</a:t>
            </a:r>
            <a:endParaRPr lang="es-ES_tradnl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91381" y="2390436"/>
            <a:ext cx="5490083" cy="1314450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/>
              <a:t>Capacitación Comunidad Universitaria</a:t>
            </a:r>
          </a:p>
          <a:p>
            <a:r>
              <a:rPr lang="es-ES_tradnl" b="1" dirty="0"/>
              <a:t>Departamento de Física</a:t>
            </a:r>
          </a:p>
          <a:p>
            <a:endParaRPr lang="es-ES_tradnl" dirty="0"/>
          </a:p>
        </p:txBody>
      </p:sp>
      <p:pic>
        <p:nvPicPr>
          <p:cNvPr id="5" name="Picture 2" descr="Resultado de imagen de autoarch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47" y="1982249"/>
            <a:ext cx="2841099" cy="21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86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264F5DF-C7EC-4795-BF06-0C7C3CD30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731"/>
            <a:ext cx="7490447" cy="4079543"/>
          </a:xfrm>
          <a:prstGeom prst="rect">
            <a:avLst/>
          </a:prstGeom>
        </p:spPr>
      </p:pic>
      <p:sp>
        <p:nvSpPr>
          <p:cNvPr id="6" name="Globo: flecha izquierda 5">
            <a:extLst>
              <a:ext uri="{FF2B5EF4-FFF2-40B4-BE49-F238E27FC236}">
                <a16:creationId xmlns:a16="http://schemas.microsoft.com/office/drawing/2014/main" id="{B8BB4538-F4D6-4B39-8F8C-3686DAB981BE}"/>
              </a:ext>
            </a:extLst>
          </p:cNvPr>
          <p:cNvSpPr/>
          <p:nvPr/>
        </p:nvSpPr>
        <p:spPr>
          <a:xfrm>
            <a:off x="5081285" y="1099595"/>
            <a:ext cx="3206187" cy="171305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0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1. Recuerde agregar “Director(es), Asesor(es) o Tutor(es)” según sea el caso seguido del nombre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FE04355-6C52-4C06-A363-DC569F6A7CFC}"/>
              </a:ext>
            </a:extLst>
          </p:cNvPr>
          <p:cNvSpPr/>
          <p:nvPr/>
        </p:nvSpPr>
        <p:spPr>
          <a:xfrm>
            <a:off x="119908" y="4653025"/>
            <a:ext cx="2889510" cy="2142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Globo: flecha hacia abajo 10">
            <a:extLst>
              <a:ext uri="{FF2B5EF4-FFF2-40B4-BE49-F238E27FC236}">
                <a16:creationId xmlns:a16="http://schemas.microsoft.com/office/drawing/2014/main" id="{430A27F4-EE9A-48B0-957C-9B22F6AC54E1}"/>
              </a:ext>
            </a:extLst>
          </p:cNvPr>
          <p:cNvSpPr/>
          <p:nvPr/>
        </p:nvSpPr>
        <p:spPr>
          <a:xfrm>
            <a:off x="243068" y="3020992"/>
            <a:ext cx="2558005" cy="1319514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2. Recuerde, solo debe ingresar el </a:t>
            </a:r>
            <a:r>
              <a:rPr lang="es-CO" b="1" dirty="0"/>
              <a:t>año</a:t>
            </a:r>
            <a:r>
              <a:rPr lang="es-CO" dirty="0"/>
              <a:t> de publicación </a:t>
            </a:r>
          </a:p>
        </p:txBody>
      </p:sp>
    </p:spTree>
    <p:extLst>
      <p:ext uri="{BB962C8B-B14F-4D97-AF65-F5344CB8AC3E}">
        <p14:creationId xmlns:p14="http://schemas.microsoft.com/office/powerpoint/2010/main" val="371180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ABB46DC-D152-4759-83A9-A630C7231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204"/>
            <a:ext cx="6240325" cy="4074290"/>
          </a:xfrm>
          <a:prstGeom prst="rect">
            <a:avLst/>
          </a:prstGeom>
        </p:spPr>
      </p:pic>
      <p:sp>
        <p:nvSpPr>
          <p:cNvPr id="6" name="Globo: flecha izquierda 5">
            <a:extLst>
              <a:ext uri="{FF2B5EF4-FFF2-40B4-BE49-F238E27FC236}">
                <a16:creationId xmlns:a16="http://schemas.microsoft.com/office/drawing/2014/main" id="{CD2321C1-165B-41AB-936B-18F8B524E162}"/>
              </a:ext>
            </a:extLst>
          </p:cNvPr>
          <p:cNvSpPr/>
          <p:nvPr/>
        </p:nvSpPr>
        <p:spPr>
          <a:xfrm>
            <a:off x="6089854" y="462987"/>
            <a:ext cx="2533285" cy="1620456"/>
          </a:xfrm>
          <a:prstGeom prst="leftArrowCallout">
            <a:avLst>
              <a:gd name="adj1" fmla="val 27857"/>
              <a:gd name="adj2" fmla="val 25000"/>
              <a:gd name="adj3" fmla="val 25000"/>
              <a:gd name="adj4" fmla="val 732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Recuerde que debe añadir una a una las palabras clave  </a:t>
            </a:r>
          </a:p>
        </p:txBody>
      </p:sp>
      <p:sp>
        <p:nvSpPr>
          <p:cNvPr id="7" name="Globo: flecha hacia arriba 6">
            <a:extLst>
              <a:ext uri="{FF2B5EF4-FFF2-40B4-BE49-F238E27FC236}">
                <a16:creationId xmlns:a16="http://schemas.microsoft.com/office/drawing/2014/main" id="{3AD6111F-A72D-422C-9096-8E6C8A5D585B}"/>
              </a:ext>
            </a:extLst>
          </p:cNvPr>
          <p:cNvSpPr/>
          <p:nvPr/>
        </p:nvSpPr>
        <p:spPr>
          <a:xfrm>
            <a:off x="1497061" y="1655178"/>
            <a:ext cx="2209979" cy="1354239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No olvide seguir el </a:t>
            </a:r>
            <a:r>
              <a:rPr lang="es-CO" b="1" dirty="0"/>
              <a:t>ejemplo</a:t>
            </a:r>
            <a:r>
              <a:rPr lang="es-CO" dirty="0"/>
              <a:t> </a:t>
            </a:r>
          </a:p>
        </p:txBody>
      </p:sp>
      <p:sp>
        <p:nvSpPr>
          <p:cNvPr id="8" name="Globo: flecha izquierda 7">
            <a:extLst>
              <a:ext uri="{FF2B5EF4-FFF2-40B4-BE49-F238E27FC236}">
                <a16:creationId xmlns:a16="http://schemas.microsoft.com/office/drawing/2014/main" id="{CF323469-78C6-4B9A-93A7-7457E82EB748}"/>
              </a:ext>
            </a:extLst>
          </p:cNvPr>
          <p:cNvSpPr/>
          <p:nvPr/>
        </p:nvSpPr>
        <p:spPr>
          <a:xfrm>
            <a:off x="6165090" y="2895600"/>
            <a:ext cx="2533285" cy="1620456"/>
          </a:xfrm>
          <a:prstGeom prst="leftArrowCallout">
            <a:avLst>
              <a:gd name="adj1" fmla="val 27857"/>
              <a:gd name="adj2" fmla="val 25000"/>
              <a:gd name="adj3" fmla="val 25000"/>
              <a:gd name="adj4" fmla="val 732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También debe añadir una a una las Referencias  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295139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ACB3C45-16ED-4668-8265-7F6A6B569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800"/>
            <a:ext cx="7766613" cy="4091998"/>
          </a:xfrm>
          <a:prstGeom prst="rect">
            <a:avLst/>
          </a:prstGeom>
        </p:spPr>
      </p:pic>
      <p:sp>
        <p:nvSpPr>
          <p:cNvPr id="6" name="Globo: flecha izquierda 5">
            <a:extLst>
              <a:ext uri="{FF2B5EF4-FFF2-40B4-BE49-F238E27FC236}">
                <a16:creationId xmlns:a16="http://schemas.microsoft.com/office/drawing/2014/main" id="{C670F7E9-C9C9-4C9E-96E5-91DFB834C309}"/>
              </a:ext>
            </a:extLst>
          </p:cNvPr>
          <p:cNvSpPr/>
          <p:nvPr/>
        </p:nvSpPr>
        <p:spPr>
          <a:xfrm>
            <a:off x="1944547" y="2367023"/>
            <a:ext cx="3067291" cy="119219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3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Aquí podrá subir el archivo en PDF de su trabajo de grado </a:t>
            </a:r>
          </a:p>
        </p:txBody>
      </p:sp>
      <p:sp>
        <p:nvSpPr>
          <p:cNvPr id="7" name="Globo: flecha izquierda 6">
            <a:extLst>
              <a:ext uri="{FF2B5EF4-FFF2-40B4-BE49-F238E27FC236}">
                <a16:creationId xmlns:a16="http://schemas.microsoft.com/office/drawing/2014/main" id="{370EB77A-C636-4D58-9B75-BAD13677919F}"/>
              </a:ext>
            </a:extLst>
          </p:cNvPr>
          <p:cNvSpPr/>
          <p:nvPr/>
        </p:nvSpPr>
        <p:spPr>
          <a:xfrm>
            <a:off x="1956121" y="3669175"/>
            <a:ext cx="3854370" cy="89125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1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Diligencie el titulo de su trabajo de grado (recuerde no excederse en los caracteres)</a:t>
            </a:r>
          </a:p>
        </p:txBody>
      </p:sp>
      <p:sp>
        <p:nvSpPr>
          <p:cNvPr id="8" name="Globo: flecha izquierda 7">
            <a:extLst>
              <a:ext uri="{FF2B5EF4-FFF2-40B4-BE49-F238E27FC236}">
                <a16:creationId xmlns:a16="http://schemas.microsoft.com/office/drawing/2014/main" id="{DDE28592-D869-4357-8FCA-EF57804D8B4C}"/>
              </a:ext>
            </a:extLst>
          </p:cNvPr>
          <p:cNvSpPr/>
          <p:nvPr/>
        </p:nvSpPr>
        <p:spPr>
          <a:xfrm>
            <a:off x="5156522" y="2008208"/>
            <a:ext cx="3067291" cy="15510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8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Luego de que cargue su documento, añadirá el archivo en PDF de la licencia de uso Firmada </a:t>
            </a:r>
          </a:p>
        </p:txBody>
      </p:sp>
    </p:spTree>
    <p:extLst>
      <p:ext uri="{BB962C8B-B14F-4D97-AF65-F5344CB8AC3E}">
        <p14:creationId xmlns:p14="http://schemas.microsoft.com/office/powerpoint/2010/main" val="704067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2DA5E12-F8B0-4244-A884-5C478317D0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7977" y="709069"/>
            <a:ext cx="6752003" cy="3990253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62A2C50-870D-4DF2-9DB1-B25C8C5C26AD}"/>
              </a:ext>
            </a:extLst>
          </p:cNvPr>
          <p:cNvSpPr/>
          <p:nvPr/>
        </p:nvSpPr>
        <p:spPr>
          <a:xfrm>
            <a:off x="4572000" y="1501697"/>
            <a:ext cx="3923818" cy="17130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Aquí podrá revisar todos los datos Diligenciados y corregirlos si es necesario </a:t>
            </a:r>
          </a:p>
        </p:txBody>
      </p:sp>
    </p:spTree>
    <p:extLst>
      <p:ext uri="{BB962C8B-B14F-4D97-AF65-F5344CB8AC3E}">
        <p14:creationId xmlns:p14="http://schemas.microsoft.com/office/powerpoint/2010/main" val="422389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195EDF-82A4-4098-BDBB-41E340267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446"/>
            <a:ext cx="7981950" cy="21907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B17D66-43EC-45C2-8EEE-3E22D5575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3262"/>
            <a:ext cx="3790950" cy="1343025"/>
          </a:xfrm>
          <a:prstGeom prst="rect">
            <a:avLst/>
          </a:prstGeom>
        </p:spPr>
      </p:pic>
      <p:sp>
        <p:nvSpPr>
          <p:cNvPr id="8" name="Globo: flecha izquierda 7">
            <a:extLst>
              <a:ext uri="{FF2B5EF4-FFF2-40B4-BE49-F238E27FC236}">
                <a16:creationId xmlns:a16="http://schemas.microsoft.com/office/drawing/2014/main" id="{94C1FB49-EE11-4C8F-A244-8A50FA424F4B}"/>
              </a:ext>
            </a:extLst>
          </p:cNvPr>
          <p:cNvSpPr/>
          <p:nvPr/>
        </p:nvSpPr>
        <p:spPr>
          <a:xfrm>
            <a:off x="2002420" y="3194914"/>
            <a:ext cx="4433103" cy="1171093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Marcar “Conceder licencia” para continuar  y posteriormente selecciona “Completar el envió”.</a:t>
            </a:r>
          </a:p>
        </p:txBody>
      </p:sp>
    </p:spTree>
    <p:extLst>
      <p:ext uri="{BB962C8B-B14F-4D97-AF65-F5344CB8AC3E}">
        <p14:creationId xmlns:p14="http://schemas.microsoft.com/office/powerpoint/2010/main" val="256859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35F48C1-7326-4297-BC2C-E082CCF94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40" y="1057275"/>
            <a:ext cx="7770291" cy="302895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F1CF9DF-65D7-4050-82DF-973330FB77C6}"/>
              </a:ext>
            </a:extLst>
          </p:cNvPr>
          <p:cNvSpPr/>
          <p:nvPr/>
        </p:nvSpPr>
        <p:spPr>
          <a:xfrm>
            <a:off x="4838218" y="879677"/>
            <a:ext cx="3541853" cy="7870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Listo, hemos finalizado el proceso.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68DF9A4-38EC-4B8E-A6A4-BBC32654F909}"/>
              </a:ext>
            </a:extLst>
          </p:cNvPr>
          <p:cNvSpPr/>
          <p:nvPr/>
        </p:nvSpPr>
        <p:spPr>
          <a:xfrm>
            <a:off x="2974694" y="2916820"/>
            <a:ext cx="3958541" cy="11694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Recuerde tomar un pantallazo en esta parte para enviarlo al departamento </a:t>
            </a:r>
          </a:p>
        </p:txBody>
      </p:sp>
    </p:spTree>
    <p:extLst>
      <p:ext uri="{BB962C8B-B14F-4D97-AF65-F5344CB8AC3E}">
        <p14:creationId xmlns:p14="http://schemas.microsoft.com/office/powerpoint/2010/main" val="39959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8616E13-C0B3-481B-B4FE-E973D917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58" y="1007557"/>
            <a:ext cx="7077919" cy="857250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¿Como subir su trabajo de grado al repositorio?</a:t>
            </a:r>
            <a:endParaRPr lang="es-CO" dirty="0"/>
          </a:p>
        </p:txBody>
      </p:sp>
      <p:pic>
        <p:nvPicPr>
          <p:cNvPr id="7" name="Gráfico 6" descr="Internet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12F301B9-6866-473C-AD1D-BF9233851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9687" y="2261404"/>
            <a:ext cx="914400" cy="914400"/>
          </a:xfrm>
          <a:prstGeom prst="rect">
            <a:avLst/>
          </a:prstGeom>
        </p:spPr>
      </p:pic>
      <p:sp>
        <p:nvSpPr>
          <p:cNvPr id="8" name="Globo: flecha izquierda 7">
            <a:extLst>
              <a:ext uri="{FF2B5EF4-FFF2-40B4-BE49-F238E27FC236}">
                <a16:creationId xmlns:a16="http://schemas.microsoft.com/office/drawing/2014/main" id="{DD714BED-DFFB-4359-8526-BCC9B5D4190A}"/>
              </a:ext>
            </a:extLst>
          </p:cNvPr>
          <p:cNvSpPr/>
          <p:nvPr/>
        </p:nvSpPr>
        <p:spPr>
          <a:xfrm>
            <a:off x="2870522" y="2153615"/>
            <a:ext cx="3402956" cy="112997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0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  <a:p>
            <a:pPr algn="ctr"/>
            <a:r>
              <a:rPr lang="es-CO" b="1" dirty="0"/>
              <a:t>¿Como ingresar al repositorio institucional UPN?</a:t>
            </a:r>
          </a:p>
          <a:p>
            <a:pPr algn="ctr"/>
            <a:endParaRPr lang="es-CO" dirty="0"/>
          </a:p>
        </p:txBody>
      </p:sp>
      <p:pic>
        <p:nvPicPr>
          <p:cNvPr id="6" name="Gráfico 5" descr="Libreta de direcciones">
            <a:hlinkClick r:id="rId6" action="ppaction://hlinkpres?slideindex=1&amp;slidetitle=PROCESO DE AUTOARCHIVO">
              <a:snd r:embed="rId5" name="click.wav"/>
            </a:hlinkClick>
            <a:extLst>
              <a:ext uri="{FF2B5EF4-FFF2-40B4-BE49-F238E27FC236}">
                <a16:creationId xmlns:a16="http://schemas.microsoft.com/office/drawing/2014/main" id="{1FE3C470-BAAF-4A89-85AD-FE9F6CDD2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59687" y="3572401"/>
            <a:ext cx="914400" cy="914400"/>
          </a:xfrm>
          <a:prstGeom prst="rect">
            <a:avLst/>
          </a:prstGeom>
        </p:spPr>
      </p:pic>
      <p:sp>
        <p:nvSpPr>
          <p:cNvPr id="10" name="Globo: flecha izquierda 9">
            <a:extLst>
              <a:ext uri="{FF2B5EF4-FFF2-40B4-BE49-F238E27FC236}">
                <a16:creationId xmlns:a16="http://schemas.microsoft.com/office/drawing/2014/main" id="{CB6AAFC9-391B-4295-9022-59D423315B99}"/>
              </a:ext>
            </a:extLst>
          </p:cNvPr>
          <p:cNvSpPr/>
          <p:nvPr/>
        </p:nvSpPr>
        <p:spPr>
          <a:xfrm>
            <a:off x="2870522" y="3464613"/>
            <a:ext cx="3402956" cy="112997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0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  <a:p>
            <a:pPr algn="ctr"/>
            <a:r>
              <a:rPr lang="es-CO" b="1" dirty="0"/>
              <a:t>¿Como registrarse en el  repositorio institucional UPN?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365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796CCE2A-30B8-4651-A106-371FE349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4" y="857448"/>
            <a:ext cx="8449518" cy="1619534"/>
          </a:xfrm>
        </p:spPr>
        <p:txBody>
          <a:bodyPr>
            <a:normAutofit/>
          </a:bodyPr>
          <a:lstStyle/>
          <a:p>
            <a:r>
              <a:rPr lang="es-ES_tradnl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Antes de iniciar el procedimiento como estudiante recuerde tener listo:</a:t>
            </a:r>
            <a:endParaRPr lang="es-CO" sz="3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733D92-C6CB-4813-9EED-D60DA23E28ED}"/>
              </a:ext>
            </a:extLst>
          </p:cNvPr>
          <p:cNvSpPr txBox="1"/>
          <p:nvPr/>
        </p:nvSpPr>
        <p:spPr>
          <a:xfrm>
            <a:off x="489030" y="2476982"/>
            <a:ext cx="4867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1D8059"/>
                </a:solidFill>
              </a:rPr>
              <a:t>1. Resumen de Publicación.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2730E54-95C6-4354-BAFF-92502718B679}"/>
              </a:ext>
            </a:extLst>
          </p:cNvPr>
          <p:cNvSpPr txBox="1"/>
          <p:nvPr/>
        </p:nvSpPr>
        <p:spPr>
          <a:xfrm>
            <a:off x="489030" y="2923867"/>
            <a:ext cx="4867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1D8059"/>
                </a:solidFill>
              </a:rPr>
              <a:t>2. Palabras clave en español y en ingles.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E3FF7DA-0E90-462D-88EA-FDB3B0974011}"/>
              </a:ext>
            </a:extLst>
          </p:cNvPr>
          <p:cNvSpPr txBox="1"/>
          <p:nvPr/>
        </p:nvSpPr>
        <p:spPr>
          <a:xfrm>
            <a:off x="489030" y="3370752"/>
            <a:ext cx="4867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1D8059"/>
                </a:solidFill>
              </a:rPr>
              <a:t>3</a:t>
            </a:r>
            <a:r>
              <a:rPr lang="es-ES" sz="1800" dirty="0">
                <a:solidFill>
                  <a:srgbClr val="1D8059"/>
                </a:solidFill>
              </a:rPr>
              <a:t>. Referencia bibliográficas. </a:t>
            </a:r>
          </a:p>
        </p:txBody>
      </p:sp>
    </p:spTree>
    <p:extLst>
      <p:ext uri="{BB962C8B-B14F-4D97-AF65-F5344CB8AC3E}">
        <p14:creationId xmlns:p14="http://schemas.microsoft.com/office/powerpoint/2010/main" val="210766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8616E13-C0B3-481B-B4FE-E973D917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39" y="2727605"/>
            <a:ext cx="7077919" cy="1705499"/>
          </a:xfrm>
        </p:spPr>
        <p:txBody>
          <a:bodyPr>
            <a:normAutofit/>
          </a:bodyPr>
          <a:lstStyle/>
          <a:p>
            <a:r>
              <a:rPr lang="es-ES_tradn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Ingrese al repositorio con su usuario </a:t>
            </a:r>
            <a:endParaRPr lang="es-CO" dirty="0"/>
          </a:p>
        </p:txBody>
      </p:sp>
      <p:pic>
        <p:nvPicPr>
          <p:cNvPr id="4" name="Gráfico 3" descr="Rollo de diplomas">
            <a:hlinkClick r:id="rId2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id="{6411CD31-8E9A-4F08-A43C-84C994E0B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7598" y="14027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0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CB6E21B-9BBF-48B8-A525-61B46FF40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3103"/>
            <a:ext cx="8750461" cy="3717294"/>
          </a:xfrm>
          <a:prstGeom prst="rect">
            <a:avLst/>
          </a:prstGeom>
        </p:spPr>
      </p:pic>
      <p:sp>
        <p:nvSpPr>
          <p:cNvPr id="6" name="Globo: flecha hacia abajo 5">
            <a:extLst>
              <a:ext uri="{FF2B5EF4-FFF2-40B4-BE49-F238E27FC236}">
                <a16:creationId xmlns:a16="http://schemas.microsoft.com/office/drawing/2014/main" id="{12AFBB85-B03C-4EA4-9226-B9C6781C8136}"/>
              </a:ext>
            </a:extLst>
          </p:cNvPr>
          <p:cNvSpPr/>
          <p:nvPr/>
        </p:nvSpPr>
        <p:spPr>
          <a:xfrm>
            <a:off x="5729468" y="1342663"/>
            <a:ext cx="2812648" cy="346083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41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Diríjase al final de la pagina </a:t>
            </a:r>
          </a:p>
        </p:txBody>
      </p:sp>
    </p:spTree>
    <p:extLst>
      <p:ext uri="{BB962C8B-B14F-4D97-AF65-F5344CB8AC3E}">
        <p14:creationId xmlns:p14="http://schemas.microsoft.com/office/powerpoint/2010/main" val="273603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F6CB0EF-6857-47C4-B4B1-1A9D4ED49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6056"/>
            <a:ext cx="8715737" cy="4143735"/>
          </a:xfrm>
          <a:prstGeom prst="rect">
            <a:avLst/>
          </a:prstGeom>
        </p:spPr>
      </p:pic>
      <p:sp>
        <p:nvSpPr>
          <p:cNvPr id="6" name="Globo: flecha derecha 5">
            <a:extLst>
              <a:ext uri="{FF2B5EF4-FFF2-40B4-BE49-F238E27FC236}">
                <a16:creationId xmlns:a16="http://schemas.microsoft.com/office/drawing/2014/main" id="{871F7DC7-CE72-403B-8EAA-BF77BC86C22F}"/>
              </a:ext>
            </a:extLst>
          </p:cNvPr>
          <p:cNvSpPr/>
          <p:nvPr/>
        </p:nvSpPr>
        <p:spPr>
          <a:xfrm>
            <a:off x="4213184" y="3125164"/>
            <a:ext cx="2176041" cy="100120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8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Seleccione:</a:t>
            </a:r>
          </a:p>
          <a:p>
            <a:pPr algn="ctr"/>
            <a:r>
              <a:rPr lang="es-CO" dirty="0"/>
              <a:t>“Envíos”</a:t>
            </a:r>
          </a:p>
        </p:txBody>
      </p:sp>
    </p:spTree>
    <p:extLst>
      <p:ext uri="{BB962C8B-B14F-4D97-AF65-F5344CB8AC3E}">
        <p14:creationId xmlns:p14="http://schemas.microsoft.com/office/powerpoint/2010/main" val="413026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8EFB237-9612-4FE1-9423-2DB4351D6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25033"/>
            <a:ext cx="8785186" cy="4201610"/>
          </a:xfrm>
          <a:prstGeom prst="rect">
            <a:avLst/>
          </a:prstGeom>
        </p:spPr>
      </p:pic>
      <p:sp>
        <p:nvSpPr>
          <p:cNvPr id="6" name="Globo: flecha izquierda 5">
            <a:extLst>
              <a:ext uri="{FF2B5EF4-FFF2-40B4-BE49-F238E27FC236}">
                <a16:creationId xmlns:a16="http://schemas.microsoft.com/office/drawing/2014/main" id="{B3334F8F-113D-41A2-9C82-D0E908788FFF}"/>
              </a:ext>
            </a:extLst>
          </p:cNvPr>
          <p:cNvSpPr/>
          <p:nvPr/>
        </p:nvSpPr>
        <p:spPr>
          <a:xfrm>
            <a:off x="3044141" y="2789498"/>
            <a:ext cx="3437682" cy="115746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1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Seleccione:</a:t>
            </a:r>
          </a:p>
          <a:p>
            <a:pPr algn="ctr"/>
            <a:r>
              <a:rPr lang="es-CO" dirty="0"/>
              <a:t>“comenzar un nuevo envío”</a:t>
            </a:r>
          </a:p>
        </p:txBody>
      </p:sp>
    </p:spTree>
    <p:extLst>
      <p:ext uri="{BB962C8B-B14F-4D97-AF65-F5344CB8AC3E}">
        <p14:creationId xmlns:p14="http://schemas.microsoft.com/office/powerpoint/2010/main" val="300455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DB8607A-2E67-4722-B96A-723733517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622"/>
            <a:ext cx="8727311" cy="4114021"/>
          </a:xfrm>
          <a:prstGeom prst="rect">
            <a:avLst/>
          </a:prstGeom>
        </p:spPr>
      </p:pic>
      <p:sp>
        <p:nvSpPr>
          <p:cNvPr id="6" name="Globo: flecha hacia arriba 5">
            <a:extLst>
              <a:ext uri="{FF2B5EF4-FFF2-40B4-BE49-F238E27FC236}">
                <a16:creationId xmlns:a16="http://schemas.microsoft.com/office/drawing/2014/main" id="{D0D7A341-DA82-4E81-ACEC-F4D4B59885C4}"/>
              </a:ext>
            </a:extLst>
          </p:cNvPr>
          <p:cNvSpPr/>
          <p:nvPr/>
        </p:nvSpPr>
        <p:spPr>
          <a:xfrm>
            <a:off x="4479402" y="3507129"/>
            <a:ext cx="3796496" cy="1319514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Seleccione la opción de su preferencia </a:t>
            </a:r>
          </a:p>
        </p:txBody>
      </p:sp>
    </p:spTree>
    <p:extLst>
      <p:ext uri="{BB962C8B-B14F-4D97-AF65-F5344CB8AC3E}">
        <p14:creationId xmlns:p14="http://schemas.microsoft.com/office/powerpoint/2010/main" val="351006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F608D3-AD90-4A6E-9951-07BA54BA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3" y="813832"/>
            <a:ext cx="6408516" cy="3840818"/>
          </a:xfrm>
          <a:prstGeom prst="rect">
            <a:avLst/>
          </a:prstGeom>
        </p:spPr>
      </p:pic>
      <p:sp>
        <p:nvSpPr>
          <p:cNvPr id="6" name="Globo: flecha izquierda 5">
            <a:extLst>
              <a:ext uri="{FF2B5EF4-FFF2-40B4-BE49-F238E27FC236}">
                <a16:creationId xmlns:a16="http://schemas.microsoft.com/office/drawing/2014/main" id="{CDA06EE8-CBD5-43FB-A881-B508BF97D698}"/>
              </a:ext>
            </a:extLst>
          </p:cNvPr>
          <p:cNvSpPr/>
          <p:nvPr/>
        </p:nvSpPr>
        <p:spPr>
          <a:xfrm>
            <a:off x="740780" y="1179616"/>
            <a:ext cx="3414531" cy="15546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34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2. Los ítems con * son de carácter obligatorio para proseguir con el formato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B34E477-835F-43B3-8AB6-367F71166E74}"/>
              </a:ext>
            </a:extLst>
          </p:cNvPr>
          <p:cNvSpPr/>
          <p:nvPr/>
        </p:nvSpPr>
        <p:spPr>
          <a:xfrm>
            <a:off x="6227180" y="430977"/>
            <a:ext cx="2662176" cy="12406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1. Diligencie los ítem con los datos solicitados </a:t>
            </a:r>
          </a:p>
        </p:txBody>
      </p:sp>
      <p:sp>
        <p:nvSpPr>
          <p:cNvPr id="8" name="Globo: flecha izquierda 7">
            <a:extLst>
              <a:ext uri="{FF2B5EF4-FFF2-40B4-BE49-F238E27FC236}">
                <a16:creationId xmlns:a16="http://schemas.microsoft.com/office/drawing/2014/main" id="{B54D568A-1703-46D8-9ECE-D226F37BAA20}"/>
              </a:ext>
            </a:extLst>
          </p:cNvPr>
          <p:cNvSpPr/>
          <p:nvPr/>
        </p:nvSpPr>
        <p:spPr>
          <a:xfrm>
            <a:off x="1462268" y="3166809"/>
            <a:ext cx="2693043" cy="163203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6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3. Recuerde tener en cuenta los </a:t>
            </a:r>
            <a:r>
              <a:rPr lang="es-CO" b="1" dirty="0"/>
              <a:t>EJEMPLOS </a:t>
            </a:r>
            <a:r>
              <a:rPr lang="es-CO" dirty="0"/>
              <a:t> en cada ítem para evitar </a:t>
            </a:r>
            <a:r>
              <a:rPr lang="es-CO" b="1" dirty="0"/>
              <a:t>devoluciones </a:t>
            </a:r>
          </a:p>
        </p:txBody>
      </p:sp>
      <p:sp>
        <p:nvSpPr>
          <p:cNvPr id="9" name="Globo: flecha hacia abajo 8">
            <a:extLst>
              <a:ext uri="{FF2B5EF4-FFF2-40B4-BE49-F238E27FC236}">
                <a16:creationId xmlns:a16="http://schemas.microsoft.com/office/drawing/2014/main" id="{7AB8C86A-2A17-495D-AE1A-3F8CEB11ACF1}"/>
              </a:ext>
            </a:extLst>
          </p:cNvPr>
          <p:cNvSpPr/>
          <p:nvPr/>
        </p:nvSpPr>
        <p:spPr>
          <a:xfrm>
            <a:off x="4683888" y="2394807"/>
            <a:ext cx="2465408" cy="1554625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4. Aquí podrá añadir mas participantes si es el caso </a:t>
            </a:r>
          </a:p>
        </p:txBody>
      </p:sp>
    </p:spTree>
    <p:extLst>
      <p:ext uri="{BB962C8B-B14F-4D97-AF65-F5344CB8AC3E}">
        <p14:creationId xmlns:p14="http://schemas.microsoft.com/office/powerpoint/2010/main" val="691995419"/>
      </p:ext>
    </p:extLst>
  </p:cSld>
  <p:clrMapOvr>
    <a:masterClrMapping/>
  </p:clrMapOvr>
</p:sld>
</file>

<file path=ppt/theme/theme1.xml><?xml version="1.0" encoding="utf-8"?>
<a:theme xmlns:a="http://schemas.openxmlformats.org/drawingml/2006/main" name="PPT UP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BD3EAA6D01E64291800D76F6A6C009" ma:contentTypeVersion="2" ma:contentTypeDescription="Crear nuevo documento." ma:contentTypeScope="" ma:versionID="b311716cfbaa8e1cc8847b157cb201d7">
  <xsd:schema xmlns:xsd="http://www.w3.org/2001/XMLSchema" xmlns:xs="http://www.w3.org/2001/XMLSchema" xmlns:p="http://schemas.microsoft.com/office/2006/metadata/properties" xmlns:ns3="e2a8e59a-a01c-4dac-bc89-bcab8a01ff53" targetNamespace="http://schemas.microsoft.com/office/2006/metadata/properties" ma:root="true" ma:fieldsID="24428d3289e3d5eefa16236aa516a101" ns3:_="">
    <xsd:import namespace="e2a8e59a-a01c-4dac-bc89-bcab8a01ff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8e59a-a01c-4dac-bc89-bcab8a01ff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58FC6A-35BE-4988-974B-F597AF376C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769125-1CB1-49E4-A908-88CB15E078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a8e59a-a01c-4dac-bc89-bcab8a01ff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04319C-0202-420E-A93D-3E084519A91B}">
  <ds:schemaRefs>
    <ds:schemaRef ds:uri="http://schemas.microsoft.com/office/2006/documentManagement/types"/>
    <ds:schemaRef ds:uri="e2a8e59a-a01c-4dac-bc89-bcab8a01ff53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299</Words>
  <Application>Microsoft Office PowerPoint</Application>
  <PresentationFormat>Presentación en pantalla (16:9)</PresentationFormat>
  <Paragraphs>35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PPT UPN 1</vt:lpstr>
      <vt:lpstr>PROCESO DE AUTOARCHIVO</vt:lpstr>
      <vt:lpstr>¿Como subir su trabajo de grado al repositorio?</vt:lpstr>
      <vt:lpstr>Antes de iniciar el procedimiento como estudiante recuerde tener listo:</vt:lpstr>
      <vt:lpstr>Ingrese al repositorio con su usuario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Pedagogica Nacional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Torres Bohórquez T.Bohórquez</dc:creator>
  <cp:lastModifiedBy>BRIAN DAVID OSPINA SALAZAR</cp:lastModifiedBy>
  <cp:revision>96</cp:revision>
  <dcterms:created xsi:type="dcterms:W3CDTF">2015-08-19T16:25:29Z</dcterms:created>
  <dcterms:modified xsi:type="dcterms:W3CDTF">2020-07-15T17:21:26Z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0x0101006CBD3EAA6D01E64291800D76F6A6C009</vt:lpwstr>
  </property>
</Properties>
</file>