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92" r:id="rId6"/>
    <p:sldId id="262" r:id="rId7"/>
    <p:sldId id="264" r:id="rId8"/>
    <p:sldId id="265" r:id="rId9"/>
    <p:sldId id="266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F95D-BD3A-47D6-88F6-76978B08FE7B}" type="datetimeFigureOut">
              <a:rPr lang="es-CO" smtClean="0"/>
              <a:t>15/07/2020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CAF8-E5B3-4E5F-9F5A-998B4A6FFB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1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4304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0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 fon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4673"/>
            <a:ext cx="8229600" cy="857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9154"/>
            <a:ext cx="8229600" cy="2500924"/>
          </a:xfrm>
        </p:spPr>
        <p:txBody>
          <a:bodyPr/>
          <a:lstStyle>
            <a:lvl1pPr>
              <a:defRPr sz="2800">
                <a:solidFill>
                  <a:srgbClr val="1D8059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ndo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71882"/>
            <a:ext cx="8229600" cy="25455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320" y="0"/>
            <a:ext cx="9823130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96" y="2087671"/>
            <a:ext cx="1527489" cy="103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2530" y="2087671"/>
            <a:ext cx="1498939" cy="10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70298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19385"/>
            <a:ext cx="8229600" cy="28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D15330-6828-1E47-8CB7-755D2D64F516}" type="datetimeFigureOut">
              <a:rPr lang="es-ES" smtClean="0"/>
              <a:pPr/>
              <a:t>15/07/2020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9085" y="455225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AC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repositorio@pedag&#243;gica.edu.co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549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_tradnl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DE AUTOARCHIVO</a:t>
            </a:r>
            <a:endParaRPr lang="es-ES_tradn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91381" y="2390436"/>
            <a:ext cx="5490083" cy="131445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Capacitación Comunidad Universitaria</a:t>
            </a:r>
          </a:p>
          <a:p>
            <a:r>
              <a:rPr lang="es-ES_tradnl" b="1" dirty="0"/>
              <a:t>Departamento de Física</a:t>
            </a:r>
          </a:p>
          <a:p>
            <a:endParaRPr lang="es-ES_tradnl" dirty="0"/>
          </a:p>
        </p:txBody>
      </p:sp>
      <p:pic>
        <p:nvPicPr>
          <p:cNvPr id="5" name="Picture 2" descr="Resultado de imagen de autoarch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7" y="1982249"/>
            <a:ext cx="2841099" cy="2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8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340" y="770854"/>
            <a:ext cx="84080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dirty="0">
                <a:solidFill>
                  <a:srgbClr val="1D8059"/>
                </a:solidFill>
              </a:rPr>
              <a:t>3. Enviar a la Subdirección de Biblioteca en físico, mediante memorando el formato “FOR022GIB Listado Entrega de Trabajos y Tesis de Grado” junto con las Licencias de Uso con firmas originales de los trabajos y/o tesis de grado.</a:t>
            </a:r>
          </a:p>
        </p:txBody>
      </p:sp>
      <p:pic>
        <p:nvPicPr>
          <p:cNvPr id="5" name="Picture 6" descr="Resultado de imagen de orfe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00" y="1864906"/>
            <a:ext cx="2860722" cy="107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de CALENDARIO ACADEMICO PALA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22" y="3434566"/>
            <a:ext cx="3843525" cy="13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repositorios digit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0" y="2674562"/>
            <a:ext cx="2369962" cy="13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4604" y="3993078"/>
            <a:ext cx="469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Remitir vía correo </a:t>
            </a:r>
            <a:r>
              <a:rPr lang="es-E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>
                <a:hlinkClick r:id="rId5"/>
              </a:rPr>
              <a:t>repositoriobiblioteca@</a:t>
            </a:r>
            <a:r>
              <a:rPr lang="es-ES" dirty="0">
                <a:hlinkClick r:id="rId5"/>
              </a:rPr>
              <a:t>pedagógica.edu.co</a:t>
            </a:r>
            <a:r>
              <a:rPr lang="es-ES" dirty="0"/>
              <a:t>) el FOR022GIB</a:t>
            </a:r>
            <a:endParaRPr lang="es-CO" dirty="0"/>
          </a:p>
        </p:txBody>
      </p:sp>
      <p:pic>
        <p:nvPicPr>
          <p:cNvPr id="10" name="Picture 14" descr="http://institucional.pedagogica.edu.co/proyectos/admin/agendapedagogica/docs/notas/negro_vertical_logo_up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22" y="3821034"/>
            <a:ext cx="1303773" cy="9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0105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ESPONSABILIDAD DE LA BIBLIOTECA</a:t>
            </a:r>
            <a:endParaRPr lang="es-CO" dirty="0"/>
          </a:p>
        </p:txBody>
      </p:sp>
      <p:pic>
        <p:nvPicPr>
          <p:cNvPr id="4" name="Picture 2" descr="Resultado de imagen de RESPONSABILIDAD PAL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23" y="1889449"/>
            <a:ext cx="4185383" cy="2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n de REVISAR REPOSI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18" y="1205345"/>
            <a:ext cx="2807906" cy="21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26905" y="766257"/>
            <a:ext cx="5026986" cy="132023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100" dirty="0">
                <a:solidFill>
                  <a:srgbClr val="1D8059"/>
                </a:solidFill>
              </a:rPr>
              <a:t>1. Recibir los documentos enviados por los programas teniendo en cuenta el plazo indicado en el calendario operativo de la Subdirección de Admisiones y Registro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84847" y="2231755"/>
            <a:ext cx="5442622" cy="1405473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1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es-ES" sz="2100" dirty="0">
                <a:solidFill>
                  <a:srgbClr val="0070C0"/>
                </a:solidFill>
              </a:rPr>
              <a:t>Revisar en el Repositorio Institucional UPN los documentos ingresados por los estudiantes confrontando con los listados enviados por el programa</a:t>
            </a:r>
            <a:endParaRPr lang="es-ES" sz="21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34230" y="3782488"/>
            <a:ext cx="7703684" cy="1002103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100" dirty="0">
                <a:solidFill>
                  <a:srgbClr val="1D8059"/>
                </a:solidFill>
              </a:rPr>
              <a:t>3. Verificar que la información ingresada al Repositorio Institucional UPN, por parte del Estudiante, corresponda con la licencia de uso.</a:t>
            </a:r>
          </a:p>
        </p:txBody>
      </p:sp>
    </p:spTree>
    <p:extLst>
      <p:ext uri="{BB962C8B-B14F-4D97-AF65-F5344CB8AC3E}">
        <p14:creationId xmlns:p14="http://schemas.microsoft.com/office/powerpoint/2010/main" val="22876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90647" y="970018"/>
            <a:ext cx="6629253" cy="1735082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1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</a:t>
            </a:r>
            <a:r>
              <a:rPr lang="es-ES" sz="2100" dirty="0">
                <a:solidFill>
                  <a:srgbClr val="0070C0"/>
                </a:solidFill>
              </a:rPr>
              <a:t>Subir las Tesis y/o Trabajos de Grado a la colección abierta o cerrada en el repositorio institucional UPN, según corresponda, de acuerdo con la carta de autorización (licencia de uso), suscrita por el(los) autor(es).</a:t>
            </a:r>
          </a:p>
        </p:txBody>
      </p:sp>
      <p:pic>
        <p:nvPicPr>
          <p:cNvPr id="1026" name="Picture 2" descr="Resultado de imagen de ASESOR DE 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6" y="1066034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90647" y="3019426"/>
            <a:ext cx="4190853" cy="1461134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100" dirty="0">
                <a:solidFill>
                  <a:srgbClr val="1D8059"/>
                </a:solidFill>
              </a:rPr>
              <a:t>5. Enviar </a:t>
            </a:r>
            <a:r>
              <a:rPr lang="es-ES" sz="2100" b="1" dirty="0">
                <a:solidFill>
                  <a:srgbClr val="1D8059"/>
                </a:solidFill>
              </a:rPr>
              <a:t>acuse de tesis </a:t>
            </a:r>
            <a:r>
              <a:rPr lang="es-ES" sz="2100" dirty="0">
                <a:solidFill>
                  <a:srgbClr val="1D8059"/>
                </a:solidFill>
              </a:rPr>
              <a:t>a la Subdirección de Admisiones y Registro (requisito indispensable para grados)</a:t>
            </a:r>
          </a:p>
        </p:txBody>
      </p:sp>
      <p:pic>
        <p:nvPicPr>
          <p:cNvPr id="1028" name="Picture 4" descr="Resultado de imagen de ASESOR DE T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70510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tener en cuenta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14325" y="1671881"/>
            <a:ext cx="8229600" cy="319539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/>
              <a:t>El ingreso de documentos al Repositorio Institucional UPN significa la aceptación por parte de los autores de que su trabajo académico </a:t>
            </a:r>
            <a:r>
              <a:rPr lang="es-ES" dirty="0">
                <a:solidFill>
                  <a:srgbClr val="FFFF00"/>
                </a:solidFill>
              </a:rPr>
              <a:t>estará disponible en </a:t>
            </a:r>
            <a:r>
              <a:rPr lang="es-ES" b="1" u="sng" dirty="0">
                <a:solidFill>
                  <a:srgbClr val="FFFF00"/>
                </a:solidFill>
              </a:rPr>
              <a:t>Acceso Abierto </a:t>
            </a:r>
            <a:r>
              <a:rPr lang="es-ES" dirty="0">
                <a:solidFill>
                  <a:srgbClr val="FFFF00"/>
                </a:solidFill>
              </a:rPr>
              <a:t>para divulgación y consulta por parte de la comunidad académica de la UPN y para toda la ciudadanía</a:t>
            </a:r>
            <a:r>
              <a:rPr lang="es-ES" dirty="0"/>
              <a:t>; en caso de que el estudiante no apruebe la licencia de uso, su trabajo y/o tesis de grado quedará depositada en </a:t>
            </a:r>
            <a:r>
              <a:rPr lang="es-ES" b="1" u="sng" dirty="0"/>
              <a:t>colección cerrada</a:t>
            </a:r>
            <a:r>
              <a:rPr lang="es-ES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43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041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CAMBIOS EN EL PROCEDIMIENTO </a:t>
            </a:r>
            <a:endParaRPr lang="es-CO" dirty="0"/>
          </a:p>
        </p:txBody>
      </p:sp>
      <p:grpSp>
        <p:nvGrpSpPr>
          <p:cNvPr id="16" name="Grupo 15"/>
          <p:cNvGrpSpPr/>
          <p:nvPr/>
        </p:nvGrpSpPr>
        <p:grpSpPr>
          <a:xfrm>
            <a:off x="206519" y="1863404"/>
            <a:ext cx="8362949" cy="1328870"/>
            <a:chOff x="257176" y="2271580"/>
            <a:chExt cx="8362949" cy="2091200"/>
          </a:xfrm>
        </p:grpSpPr>
        <p:sp>
          <p:nvSpPr>
            <p:cNvPr id="17" name="Forma libre 16"/>
            <p:cNvSpPr/>
            <p:nvPr/>
          </p:nvSpPr>
          <p:spPr>
            <a:xfrm>
              <a:off x="257176" y="2696806"/>
              <a:ext cx="1474484" cy="1274054"/>
            </a:xfrm>
            <a:custGeom>
              <a:avLst/>
              <a:gdLst>
                <a:gd name="connsiteX0" fmla="*/ 0 w 1474484"/>
                <a:gd name="connsiteY0" fmla="*/ 109123 h 1091230"/>
                <a:gd name="connsiteX1" fmla="*/ 109123 w 1474484"/>
                <a:gd name="connsiteY1" fmla="*/ 0 h 1091230"/>
                <a:gd name="connsiteX2" fmla="*/ 1365361 w 1474484"/>
                <a:gd name="connsiteY2" fmla="*/ 0 h 1091230"/>
                <a:gd name="connsiteX3" fmla="*/ 1474484 w 1474484"/>
                <a:gd name="connsiteY3" fmla="*/ 109123 h 1091230"/>
                <a:gd name="connsiteX4" fmla="*/ 1474484 w 1474484"/>
                <a:gd name="connsiteY4" fmla="*/ 982107 h 1091230"/>
                <a:gd name="connsiteX5" fmla="*/ 1365361 w 1474484"/>
                <a:gd name="connsiteY5" fmla="*/ 1091230 h 1091230"/>
                <a:gd name="connsiteX6" fmla="*/ 109123 w 1474484"/>
                <a:gd name="connsiteY6" fmla="*/ 1091230 h 1091230"/>
                <a:gd name="connsiteX7" fmla="*/ 0 w 1474484"/>
                <a:gd name="connsiteY7" fmla="*/ 982107 h 1091230"/>
                <a:gd name="connsiteX8" fmla="*/ 0 w 1474484"/>
                <a:gd name="connsiteY8" fmla="*/ 109123 h 109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484" h="1091230">
                  <a:moveTo>
                    <a:pt x="0" y="109123"/>
                  </a:moveTo>
                  <a:cubicBezTo>
                    <a:pt x="0" y="48856"/>
                    <a:pt x="48856" y="0"/>
                    <a:pt x="109123" y="0"/>
                  </a:cubicBezTo>
                  <a:lnTo>
                    <a:pt x="1365361" y="0"/>
                  </a:lnTo>
                  <a:cubicBezTo>
                    <a:pt x="1425628" y="0"/>
                    <a:pt x="1474484" y="48856"/>
                    <a:pt x="1474484" y="109123"/>
                  </a:cubicBezTo>
                  <a:lnTo>
                    <a:pt x="1474484" y="982107"/>
                  </a:lnTo>
                  <a:cubicBezTo>
                    <a:pt x="1474484" y="1042374"/>
                    <a:pt x="1425628" y="1091230"/>
                    <a:pt x="1365361" y="1091230"/>
                  </a:cubicBezTo>
                  <a:lnTo>
                    <a:pt x="109123" y="1091230"/>
                  </a:lnTo>
                  <a:cubicBezTo>
                    <a:pt x="48856" y="1091230"/>
                    <a:pt x="0" y="1042374"/>
                    <a:pt x="0" y="982107"/>
                  </a:cubicBezTo>
                  <a:lnTo>
                    <a:pt x="0" y="10912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31" tIns="96731" rIns="96731" bIns="9673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dirty="0"/>
                <a:t>Cambio</a:t>
              </a:r>
              <a:r>
                <a:rPr lang="es-ES" sz="1700" dirty="0"/>
                <a:t> N</a:t>
              </a:r>
              <a:r>
                <a:rPr lang="es-ES" sz="1700" kern="1200" dirty="0"/>
                <a:t>ombre y Versión</a:t>
              </a:r>
              <a:endParaRPr lang="es-CO" sz="1700" kern="1200" dirty="0"/>
            </a:p>
          </p:txBody>
        </p:sp>
        <p:sp>
          <p:nvSpPr>
            <p:cNvPr id="18" name="Forma libre 17"/>
            <p:cNvSpPr/>
            <p:nvPr/>
          </p:nvSpPr>
          <p:spPr>
            <a:xfrm rot="90430">
              <a:off x="1928557" y="3028796"/>
              <a:ext cx="417717" cy="487394"/>
            </a:xfrm>
            <a:custGeom>
              <a:avLst/>
              <a:gdLst>
                <a:gd name="connsiteX0" fmla="*/ 0 w 417717"/>
                <a:gd name="connsiteY0" fmla="*/ 97479 h 487394"/>
                <a:gd name="connsiteX1" fmla="*/ 208859 w 417717"/>
                <a:gd name="connsiteY1" fmla="*/ 97479 h 487394"/>
                <a:gd name="connsiteX2" fmla="*/ 208859 w 417717"/>
                <a:gd name="connsiteY2" fmla="*/ 0 h 487394"/>
                <a:gd name="connsiteX3" fmla="*/ 417717 w 417717"/>
                <a:gd name="connsiteY3" fmla="*/ 243697 h 487394"/>
                <a:gd name="connsiteX4" fmla="*/ 208859 w 417717"/>
                <a:gd name="connsiteY4" fmla="*/ 487394 h 487394"/>
                <a:gd name="connsiteX5" fmla="*/ 208859 w 417717"/>
                <a:gd name="connsiteY5" fmla="*/ 389915 h 487394"/>
                <a:gd name="connsiteX6" fmla="*/ 0 w 417717"/>
                <a:gd name="connsiteY6" fmla="*/ 389915 h 487394"/>
                <a:gd name="connsiteX7" fmla="*/ 0 w 417717"/>
                <a:gd name="connsiteY7" fmla="*/ 97479 h 4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717" h="487394">
                  <a:moveTo>
                    <a:pt x="0" y="97479"/>
                  </a:moveTo>
                  <a:lnTo>
                    <a:pt x="208859" y="97479"/>
                  </a:lnTo>
                  <a:lnTo>
                    <a:pt x="208859" y="0"/>
                  </a:lnTo>
                  <a:lnTo>
                    <a:pt x="417717" y="243697"/>
                  </a:lnTo>
                  <a:lnTo>
                    <a:pt x="208859" y="487394"/>
                  </a:lnTo>
                  <a:lnTo>
                    <a:pt x="208859" y="389915"/>
                  </a:lnTo>
                  <a:lnTo>
                    <a:pt x="0" y="389915"/>
                  </a:lnTo>
                  <a:lnTo>
                    <a:pt x="0" y="9747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7478" rIns="125314" bIns="974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2519534" y="2271580"/>
              <a:ext cx="2632595" cy="2091200"/>
            </a:xfrm>
            <a:custGeom>
              <a:avLst/>
              <a:gdLst>
                <a:gd name="connsiteX0" fmla="*/ 0 w 2632595"/>
                <a:gd name="connsiteY0" fmla="*/ 209120 h 2091200"/>
                <a:gd name="connsiteX1" fmla="*/ 209120 w 2632595"/>
                <a:gd name="connsiteY1" fmla="*/ 0 h 2091200"/>
                <a:gd name="connsiteX2" fmla="*/ 2423475 w 2632595"/>
                <a:gd name="connsiteY2" fmla="*/ 0 h 2091200"/>
                <a:gd name="connsiteX3" fmla="*/ 2632595 w 2632595"/>
                <a:gd name="connsiteY3" fmla="*/ 209120 h 2091200"/>
                <a:gd name="connsiteX4" fmla="*/ 2632595 w 2632595"/>
                <a:gd name="connsiteY4" fmla="*/ 1882080 h 2091200"/>
                <a:gd name="connsiteX5" fmla="*/ 2423475 w 2632595"/>
                <a:gd name="connsiteY5" fmla="*/ 2091200 h 2091200"/>
                <a:gd name="connsiteX6" fmla="*/ 209120 w 2632595"/>
                <a:gd name="connsiteY6" fmla="*/ 2091200 h 2091200"/>
                <a:gd name="connsiteX7" fmla="*/ 0 w 2632595"/>
                <a:gd name="connsiteY7" fmla="*/ 1882080 h 2091200"/>
                <a:gd name="connsiteX8" fmla="*/ 0 w 2632595"/>
                <a:gd name="connsiteY8" fmla="*/ 209120 h 20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2595" h="2091200">
                  <a:moveTo>
                    <a:pt x="0" y="209120"/>
                  </a:moveTo>
                  <a:cubicBezTo>
                    <a:pt x="0" y="93626"/>
                    <a:pt x="93626" y="0"/>
                    <a:pt x="209120" y="0"/>
                  </a:cubicBezTo>
                  <a:lnTo>
                    <a:pt x="2423475" y="0"/>
                  </a:lnTo>
                  <a:cubicBezTo>
                    <a:pt x="2538969" y="0"/>
                    <a:pt x="2632595" y="93626"/>
                    <a:pt x="2632595" y="209120"/>
                  </a:cubicBezTo>
                  <a:lnTo>
                    <a:pt x="2632595" y="1882080"/>
                  </a:lnTo>
                  <a:cubicBezTo>
                    <a:pt x="2632595" y="1997574"/>
                    <a:pt x="2538969" y="2091200"/>
                    <a:pt x="2423475" y="2091200"/>
                  </a:cubicBezTo>
                  <a:lnTo>
                    <a:pt x="209120" y="2091200"/>
                  </a:lnTo>
                  <a:cubicBezTo>
                    <a:pt x="93626" y="2091200"/>
                    <a:pt x="0" y="1997574"/>
                    <a:pt x="0" y="1882080"/>
                  </a:cubicBezTo>
                  <a:lnTo>
                    <a:pt x="0" y="2091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49" tIns="137449" rIns="137449" bIns="1374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/>
                <a:t>Versión 02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/>
                <a:t>Entrega de Trabajos y/o Tesis de Grado en formato CD-ROM</a:t>
              </a:r>
              <a:endParaRPr lang="es-CO" sz="2000" kern="1200" dirty="0"/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5348660" y="3073483"/>
              <a:ext cx="416643" cy="487394"/>
            </a:xfrm>
            <a:custGeom>
              <a:avLst/>
              <a:gdLst>
                <a:gd name="connsiteX0" fmla="*/ 0 w 416643"/>
                <a:gd name="connsiteY0" fmla="*/ 97479 h 487394"/>
                <a:gd name="connsiteX1" fmla="*/ 208322 w 416643"/>
                <a:gd name="connsiteY1" fmla="*/ 97479 h 487394"/>
                <a:gd name="connsiteX2" fmla="*/ 208322 w 416643"/>
                <a:gd name="connsiteY2" fmla="*/ 0 h 487394"/>
                <a:gd name="connsiteX3" fmla="*/ 416643 w 416643"/>
                <a:gd name="connsiteY3" fmla="*/ 243697 h 487394"/>
                <a:gd name="connsiteX4" fmla="*/ 208322 w 416643"/>
                <a:gd name="connsiteY4" fmla="*/ 487394 h 487394"/>
                <a:gd name="connsiteX5" fmla="*/ 208322 w 416643"/>
                <a:gd name="connsiteY5" fmla="*/ 389915 h 487394"/>
                <a:gd name="connsiteX6" fmla="*/ 0 w 416643"/>
                <a:gd name="connsiteY6" fmla="*/ 389915 h 487394"/>
                <a:gd name="connsiteX7" fmla="*/ 0 w 416643"/>
                <a:gd name="connsiteY7" fmla="*/ 97479 h 4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43" h="487394">
                  <a:moveTo>
                    <a:pt x="0" y="97479"/>
                  </a:moveTo>
                  <a:lnTo>
                    <a:pt x="208322" y="97479"/>
                  </a:lnTo>
                  <a:lnTo>
                    <a:pt x="208322" y="0"/>
                  </a:lnTo>
                  <a:lnTo>
                    <a:pt x="416643" y="243697"/>
                  </a:lnTo>
                  <a:lnTo>
                    <a:pt x="208322" y="487394"/>
                  </a:lnTo>
                  <a:lnTo>
                    <a:pt x="208322" y="389915"/>
                  </a:lnTo>
                  <a:lnTo>
                    <a:pt x="0" y="389915"/>
                  </a:lnTo>
                  <a:lnTo>
                    <a:pt x="0" y="9747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1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7479" rIns="124993" bIns="974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5938249" y="2271580"/>
              <a:ext cx="2681876" cy="2091200"/>
            </a:xfrm>
            <a:custGeom>
              <a:avLst/>
              <a:gdLst>
                <a:gd name="connsiteX0" fmla="*/ 0 w 2489620"/>
                <a:gd name="connsiteY0" fmla="*/ 209120 h 2091200"/>
                <a:gd name="connsiteX1" fmla="*/ 209120 w 2489620"/>
                <a:gd name="connsiteY1" fmla="*/ 0 h 2091200"/>
                <a:gd name="connsiteX2" fmla="*/ 2280500 w 2489620"/>
                <a:gd name="connsiteY2" fmla="*/ 0 h 2091200"/>
                <a:gd name="connsiteX3" fmla="*/ 2489620 w 2489620"/>
                <a:gd name="connsiteY3" fmla="*/ 209120 h 2091200"/>
                <a:gd name="connsiteX4" fmla="*/ 2489620 w 2489620"/>
                <a:gd name="connsiteY4" fmla="*/ 1882080 h 2091200"/>
                <a:gd name="connsiteX5" fmla="*/ 2280500 w 2489620"/>
                <a:gd name="connsiteY5" fmla="*/ 2091200 h 2091200"/>
                <a:gd name="connsiteX6" fmla="*/ 209120 w 2489620"/>
                <a:gd name="connsiteY6" fmla="*/ 2091200 h 2091200"/>
                <a:gd name="connsiteX7" fmla="*/ 0 w 2489620"/>
                <a:gd name="connsiteY7" fmla="*/ 1882080 h 2091200"/>
                <a:gd name="connsiteX8" fmla="*/ 0 w 2489620"/>
                <a:gd name="connsiteY8" fmla="*/ 209120 h 20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9620" h="2091200">
                  <a:moveTo>
                    <a:pt x="0" y="209120"/>
                  </a:moveTo>
                  <a:cubicBezTo>
                    <a:pt x="0" y="93626"/>
                    <a:pt x="93626" y="0"/>
                    <a:pt x="209120" y="0"/>
                  </a:cubicBezTo>
                  <a:lnTo>
                    <a:pt x="2280500" y="0"/>
                  </a:lnTo>
                  <a:cubicBezTo>
                    <a:pt x="2395994" y="0"/>
                    <a:pt x="2489620" y="93626"/>
                    <a:pt x="2489620" y="209120"/>
                  </a:cubicBezTo>
                  <a:lnTo>
                    <a:pt x="2489620" y="1882080"/>
                  </a:lnTo>
                  <a:cubicBezTo>
                    <a:pt x="2489620" y="1997574"/>
                    <a:pt x="2395994" y="2091200"/>
                    <a:pt x="2280500" y="2091200"/>
                  </a:cubicBezTo>
                  <a:lnTo>
                    <a:pt x="209120" y="2091200"/>
                  </a:lnTo>
                  <a:cubicBezTo>
                    <a:pt x="93626" y="2091200"/>
                    <a:pt x="0" y="1997574"/>
                    <a:pt x="0" y="1882080"/>
                  </a:cubicBezTo>
                  <a:lnTo>
                    <a:pt x="0" y="2091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7449" tIns="137449" rIns="137449" bIns="1374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/>
                <a:t>Versión 03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/>
                <a:t>Entrega de Trabajos y/o Tesis de Grado </a:t>
              </a:r>
              <a:r>
                <a:rPr lang="es-ES" sz="2000" b="1" kern="1200" dirty="0"/>
                <a:t>a través de Autoarchivo</a:t>
              </a:r>
              <a:endParaRPr lang="es-CO" sz="2000" b="1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20878" y="3381195"/>
            <a:ext cx="8480281" cy="1444727"/>
            <a:chOff x="461198" y="2109595"/>
            <a:chExt cx="8289924" cy="2394675"/>
          </a:xfrm>
        </p:grpSpPr>
        <p:sp>
          <p:nvSpPr>
            <p:cNvPr id="23" name="Forma libre 22"/>
            <p:cNvSpPr/>
            <p:nvPr/>
          </p:nvSpPr>
          <p:spPr>
            <a:xfrm>
              <a:off x="461198" y="2595451"/>
              <a:ext cx="1496825" cy="1249589"/>
            </a:xfrm>
            <a:custGeom>
              <a:avLst/>
              <a:gdLst>
                <a:gd name="connsiteX0" fmla="*/ 0 w 1496825"/>
                <a:gd name="connsiteY0" fmla="*/ 124959 h 1249589"/>
                <a:gd name="connsiteX1" fmla="*/ 124959 w 1496825"/>
                <a:gd name="connsiteY1" fmla="*/ 0 h 1249589"/>
                <a:gd name="connsiteX2" fmla="*/ 1371866 w 1496825"/>
                <a:gd name="connsiteY2" fmla="*/ 0 h 1249589"/>
                <a:gd name="connsiteX3" fmla="*/ 1496825 w 1496825"/>
                <a:gd name="connsiteY3" fmla="*/ 124959 h 1249589"/>
                <a:gd name="connsiteX4" fmla="*/ 1496825 w 1496825"/>
                <a:gd name="connsiteY4" fmla="*/ 1124630 h 1249589"/>
                <a:gd name="connsiteX5" fmla="*/ 1371866 w 1496825"/>
                <a:gd name="connsiteY5" fmla="*/ 1249589 h 1249589"/>
                <a:gd name="connsiteX6" fmla="*/ 124959 w 1496825"/>
                <a:gd name="connsiteY6" fmla="*/ 1249589 h 1249589"/>
                <a:gd name="connsiteX7" fmla="*/ 0 w 1496825"/>
                <a:gd name="connsiteY7" fmla="*/ 1124630 h 1249589"/>
                <a:gd name="connsiteX8" fmla="*/ 0 w 1496825"/>
                <a:gd name="connsiteY8" fmla="*/ 124959 h 12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25" h="1249589">
                  <a:moveTo>
                    <a:pt x="0" y="124959"/>
                  </a:moveTo>
                  <a:cubicBezTo>
                    <a:pt x="0" y="55946"/>
                    <a:pt x="55946" y="0"/>
                    <a:pt x="124959" y="0"/>
                  </a:cubicBezTo>
                  <a:lnTo>
                    <a:pt x="1371866" y="0"/>
                  </a:lnTo>
                  <a:cubicBezTo>
                    <a:pt x="1440879" y="0"/>
                    <a:pt x="1496825" y="55946"/>
                    <a:pt x="1496825" y="124959"/>
                  </a:cubicBezTo>
                  <a:lnTo>
                    <a:pt x="1496825" y="1124630"/>
                  </a:lnTo>
                  <a:cubicBezTo>
                    <a:pt x="1496825" y="1193643"/>
                    <a:pt x="1440879" y="1249589"/>
                    <a:pt x="1371866" y="1249589"/>
                  </a:cubicBezTo>
                  <a:lnTo>
                    <a:pt x="124959" y="1249589"/>
                  </a:lnTo>
                  <a:cubicBezTo>
                    <a:pt x="55946" y="1249589"/>
                    <a:pt x="0" y="1193643"/>
                    <a:pt x="0" y="1124630"/>
                  </a:cubicBezTo>
                  <a:lnTo>
                    <a:pt x="0" y="12495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69" tIns="101369" rIns="101369" bIns="10136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/>
                <a:t>Eliminación</a:t>
              </a:r>
              <a:r>
                <a:rPr lang="es-ES" sz="1700" kern="1200" dirty="0"/>
                <a:t> RAE</a:t>
              </a:r>
              <a:endParaRPr lang="es-CO" sz="1700" kern="1200" dirty="0"/>
            </a:p>
          </p:txBody>
        </p:sp>
        <p:sp>
          <p:nvSpPr>
            <p:cNvPr id="24" name="Forma libre 23"/>
            <p:cNvSpPr/>
            <p:nvPr/>
          </p:nvSpPr>
          <p:spPr>
            <a:xfrm rot="99349">
              <a:off x="2091730" y="3008098"/>
              <a:ext cx="484681" cy="494779"/>
            </a:xfrm>
            <a:custGeom>
              <a:avLst/>
              <a:gdLst>
                <a:gd name="connsiteX0" fmla="*/ 0 w 484681"/>
                <a:gd name="connsiteY0" fmla="*/ 98956 h 494778"/>
                <a:gd name="connsiteX1" fmla="*/ 242341 w 484681"/>
                <a:gd name="connsiteY1" fmla="*/ 98956 h 494778"/>
                <a:gd name="connsiteX2" fmla="*/ 242341 w 484681"/>
                <a:gd name="connsiteY2" fmla="*/ 0 h 494778"/>
                <a:gd name="connsiteX3" fmla="*/ 484681 w 484681"/>
                <a:gd name="connsiteY3" fmla="*/ 247389 h 494778"/>
                <a:gd name="connsiteX4" fmla="*/ 242341 w 484681"/>
                <a:gd name="connsiteY4" fmla="*/ 494778 h 494778"/>
                <a:gd name="connsiteX5" fmla="*/ 242341 w 484681"/>
                <a:gd name="connsiteY5" fmla="*/ 395822 h 494778"/>
                <a:gd name="connsiteX6" fmla="*/ 0 w 484681"/>
                <a:gd name="connsiteY6" fmla="*/ 395822 h 494778"/>
                <a:gd name="connsiteX7" fmla="*/ 0 w 484681"/>
                <a:gd name="connsiteY7" fmla="*/ 98956 h 4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681" h="494778">
                  <a:moveTo>
                    <a:pt x="0" y="98956"/>
                  </a:moveTo>
                  <a:lnTo>
                    <a:pt x="242341" y="98956"/>
                  </a:lnTo>
                  <a:lnTo>
                    <a:pt x="242341" y="0"/>
                  </a:lnTo>
                  <a:lnTo>
                    <a:pt x="484681" y="247389"/>
                  </a:lnTo>
                  <a:lnTo>
                    <a:pt x="242341" y="494778"/>
                  </a:lnTo>
                  <a:lnTo>
                    <a:pt x="242341" y="395822"/>
                  </a:lnTo>
                  <a:lnTo>
                    <a:pt x="0" y="395822"/>
                  </a:lnTo>
                  <a:lnTo>
                    <a:pt x="0" y="989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955" rIns="145404" bIns="9895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2667008" y="2109595"/>
              <a:ext cx="2810625" cy="2394675"/>
            </a:xfrm>
            <a:custGeom>
              <a:avLst/>
              <a:gdLst>
                <a:gd name="connsiteX0" fmla="*/ 0 w 2672483"/>
                <a:gd name="connsiteY0" fmla="*/ 239468 h 2394675"/>
                <a:gd name="connsiteX1" fmla="*/ 239468 w 2672483"/>
                <a:gd name="connsiteY1" fmla="*/ 0 h 2394675"/>
                <a:gd name="connsiteX2" fmla="*/ 2433016 w 2672483"/>
                <a:gd name="connsiteY2" fmla="*/ 0 h 2394675"/>
                <a:gd name="connsiteX3" fmla="*/ 2672484 w 2672483"/>
                <a:gd name="connsiteY3" fmla="*/ 239468 h 2394675"/>
                <a:gd name="connsiteX4" fmla="*/ 2672483 w 2672483"/>
                <a:gd name="connsiteY4" fmla="*/ 2155208 h 2394675"/>
                <a:gd name="connsiteX5" fmla="*/ 2433015 w 2672483"/>
                <a:gd name="connsiteY5" fmla="*/ 2394676 h 2394675"/>
                <a:gd name="connsiteX6" fmla="*/ 239468 w 2672483"/>
                <a:gd name="connsiteY6" fmla="*/ 2394675 h 2394675"/>
                <a:gd name="connsiteX7" fmla="*/ 0 w 2672483"/>
                <a:gd name="connsiteY7" fmla="*/ 2155207 h 2394675"/>
                <a:gd name="connsiteX8" fmla="*/ 0 w 2672483"/>
                <a:gd name="connsiteY8" fmla="*/ 239468 h 23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2483" h="2394675">
                  <a:moveTo>
                    <a:pt x="0" y="239468"/>
                  </a:moveTo>
                  <a:cubicBezTo>
                    <a:pt x="0" y="107213"/>
                    <a:pt x="107213" y="0"/>
                    <a:pt x="239468" y="0"/>
                  </a:cubicBezTo>
                  <a:lnTo>
                    <a:pt x="2433016" y="0"/>
                  </a:lnTo>
                  <a:cubicBezTo>
                    <a:pt x="2565271" y="0"/>
                    <a:pt x="2672484" y="107213"/>
                    <a:pt x="2672484" y="239468"/>
                  </a:cubicBezTo>
                  <a:cubicBezTo>
                    <a:pt x="2672484" y="878048"/>
                    <a:pt x="2672483" y="1516628"/>
                    <a:pt x="2672483" y="2155208"/>
                  </a:cubicBezTo>
                  <a:cubicBezTo>
                    <a:pt x="2672483" y="2287463"/>
                    <a:pt x="2565270" y="2394676"/>
                    <a:pt x="2433015" y="2394676"/>
                  </a:cubicBezTo>
                  <a:lnTo>
                    <a:pt x="239468" y="2394675"/>
                  </a:lnTo>
                  <a:cubicBezTo>
                    <a:pt x="107213" y="2394675"/>
                    <a:pt x="0" y="2287462"/>
                    <a:pt x="0" y="2155207"/>
                  </a:cubicBezTo>
                  <a:lnTo>
                    <a:pt x="0" y="23946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18" tIns="138718" rIns="138718" bIns="1387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kern="1200" dirty="0"/>
                <a:t>FOR020GIB Resumen Analítico en Educación RAE.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kern="1200" dirty="0"/>
                <a:t>GUI002GIB Elaboración de Resúmenes Analíticos en Educación RAE</a:t>
              </a:r>
              <a:endParaRPr lang="es-CO" sz="1700" kern="1200" dirty="0"/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5607225" y="3059543"/>
              <a:ext cx="363320" cy="494778"/>
            </a:xfrm>
            <a:custGeom>
              <a:avLst/>
              <a:gdLst>
                <a:gd name="connsiteX0" fmla="*/ 0 w 363320"/>
                <a:gd name="connsiteY0" fmla="*/ 98956 h 494778"/>
                <a:gd name="connsiteX1" fmla="*/ 181660 w 363320"/>
                <a:gd name="connsiteY1" fmla="*/ 98956 h 494778"/>
                <a:gd name="connsiteX2" fmla="*/ 181660 w 363320"/>
                <a:gd name="connsiteY2" fmla="*/ 0 h 494778"/>
                <a:gd name="connsiteX3" fmla="*/ 363320 w 363320"/>
                <a:gd name="connsiteY3" fmla="*/ 247389 h 494778"/>
                <a:gd name="connsiteX4" fmla="*/ 181660 w 363320"/>
                <a:gd name="connsiteY4" fmla="*/ 494778 h 494778"/>
                <a:gd name="connsiteX5" fmla="*/ 181660 w 363320"/>
                <a:gd name="connsiteY5" fmla="*/ 395822 h 494778"/>
                <a:gd name="connsiteX6" fmla="*/ 0 w 363320"/>
                <a:gd name="connsiteY6" fmla="*/ 395822 h 494778"/>
                <a:gd name="connsiteX7" fmla="*/ 0 w 363320"/>
                <a:gd name="connsiteY7" fmla="*/ 98956 h 4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320" h="494778">
                  <a:moveTo>
                    <a:pt x="0" y="98956"/>
                  </a:moveTo>
                  <a:lnTo>
                    <a:pt x="181660" y="98956"/>
                  </a:lnTo>
                  <a:lnTo>
                    <a:pt x="181660" y="0"/>
                  </a:lnTo>
                  <a:lnTo>
                    <a:pt x="363320" y="247389"/>
                  </a:lnTo>
                  <a:lnTo>
                    <a:pt x="181660" y="494778"/>
                  </a:lnTo>
                  <a:lnTo>
                    <a:pt x="181660" y="395822"/>
                  </a:lnTo>
                  <a:lnTo>
                    <a:pt x="0" y="395822"/>
                  </a:lnTo>
                  <a:lnTo>
                    <a:pt x="0" y="989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1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956" rIns="108996" bIns="9895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6121358" y="2109595"/>
              <a:ext cx="2629764" cy="2394675"/>
            </a:xfrm>
            <a:custGeom>
              <a:avLst/>
              <a:gdLst>
                <a:gd name="connsiteX0" fmla="*/ 0 w 2527341"/>
                <a:gd name="connsiteY0" fmla="*/ 239468 h 2394675"/>
                <a:gd name="connsiteX1" fmla="*/ 239468 w 2527341"/>
                <a:gd name="connsiteY1" fmla="*/ 0 h 2394675"/>
                <a:gd name="connsiteX2" fmla="*/ 2287874 w 2527341"/>
                <a:gd name="connsiteY2" fmla="*/ 0 h 2394675"/>
                <a:gd name="connsiteX3" fmla="*/ 2527342 w 2527341"/>
                <a:gd name="connsiteY3" fmla="*/ 239468 h 2394675"/>
                <a:gd name="connsiteX4" fmla="*/ 2527341 w 2527341"/>
                <a:gd name="connsiteY4" fmla="*/ 2155208 h 2394675"/>
                <a:gd name="connsiteX5" fmla="*/ 2287873 w 2527341"/>
                <a:gd name="connsiteY5" fmla="*/ 2394676 h 2394675"/>
                <a:gd name="connsiteX6" fmla="*/ 239468 w 2527341"/>
                <a:gd name="connsiteY6" fmla="*/ 2394675 h 2394675"/>
                <a:gd name="connsiteX7" fmla="*/ 0 w 2527341"/>
                <a:gd name="connsiteY7" fmla="*/ 2155207 h 2394675"/>
                <a:gd name="connsiteX8" fmla="*/ 0 w 2527341"/>
                <a:gd name="connsiteY8" fmla="*/ 239468 h 23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7341" h="2394675">
                  <a:moveTo>
                    <a:pt x="0" y="239468"/>
                  </a:moveTo>
                  <a:cubicBezTo>
                    <a:pt x="0" y="107213"/>
                    <a:pt x="107213" y="0"/>
                    <a:pt x="239468" y="0"/>
                  </a:cubicBezTo>
                  <a:lnTo>
                    <a:pt x="2287874" y="0"/>
                  </a:lnTo>
                  <a:cubicBezTo>
                    <a:pt x="2420129" y="0"/>
                    <a:pt x="2527342" y="107213"/>
                    <a:pt x="2527342" y="239468"/>
                  </a:cubicBezTo>
                  <a:cubicBezTo>
                    <a:pt x="2527342" y="878048"/>
                    <a:pt x="2527341" y="1516628"/>
                    <a:pt x="2527341" y="2155208"/>
                  </a:cubicBezTo>
                  <a:cubicBezTo>
                    <a:pt x="2527341" y="2287463"/>
                    <a:pt x="2420128" y="2394676"/>
                    <a:pt x="2287873" y="2394676"/>
                  </a:cubicBezTo>
                  <a:lnTo>
                    <a:pt x="239468" y="2394675"/>
                  </a:lnTo>
                  <a:cubicBezTo>
                    <a:pt x="107213" y="2394675"/>
                    <a:pt x="0" y="2287462"/>
                    <a:pt x="0" y="2155207"/>
                  </a:cubicBezTo>
                  <a:lnTo>
                    <a:pt x="0" y="23946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7449" tIns="137449" rIns="137449" bIns="137449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/>
                <a:t>Se debe diligenciar un Resumen Concreto directamente en el </a:t>
              </a:r>
              <a:r>
                <a:rPr lang="es-ES" sz="2000" b="1" dirty="0"/>
                <a:t>Repositorio UPN</a:t>
              </a:r>
              <a:endParaRPr lang="es-CO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0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06519" y="937845"/>
            <a:ext cx="8362949" cy="1814879"/>
            <a:chOff x="257176" y="2271580"/>
            <a:chExt cx="8362949" cy="2091200"/>
          </a:xfrm>
        </p:grpSpPr>
        <p:sp>
          <p:nvSpPr>
            <p:cNvPr id="13" name="Forma libre 12"/>
            <p:cNvSpPr/>
            <p:nvPr/>
          </p:nvSpPr>
          <p:spPr>
            <a:xfrm>
              <a:off x="257176" y="2696805"/>
              <a:ext cx="1474484" cy="1091230"/>
            </a:xfrm>
            <a:custGeom>
              <a:avLst/>
              <a:gdLst>
                <a:gd name="connsiteX0" fmla="*/ 0 w 1474484"/>
                <a:gd name="connsiteY0" fmla="*/ 109123 h 1091230"/>
                <a:gd name="connsiteX1" fmla="*/ 109123 w 1474484"/>
                <a:gd name="connsiteY1" fmla="*/ 0 h 1091230"/>
                <a:gd name="connsiteX2" fmla="*/ 1365361 w 1474484"/>
                <a:gd name="connsiteY2" fmla="*/ 0 h 1091230"/>
                <a:gd name="connsiteX3" fmla="*/ 1474484 w 1474484"/>
                <a:gd name="connsiteY3" fmla="*/ 109123 h 1091230"/>
                <a:gd name="connsiteX4" fmla="*/ 1474484 w 1474484"/>
                <a:gd name="connsiteY4" fmla="*/ 982107 h 1091230"/>
                <a:gd name="connsiteX5" fmla="*/ 1365361 w 1474484"/>
                <a:gd name="connsiteY5" fmla="*/ 1091230 h 1091230"/>
                <a:gd name="connsiteX6" fmla="*/ 109123 w 1474484"/>
                <a:gd name="connsiteY6" fmla="*/ 1091230 h 1091230"/>
                <a:gd name="connsiteX7" fmla="*/ 0 w 1474484"/>
                <a:gd name="connsiteY7" fmla="*/ 982107 h 1091230"/>
                <a:gd name="connsiteX8" fmla="*/ 0 w 1474484"/>
                <a:gd name="connsiteY8" fmla="*/ 109123 h 109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484" h="1091230">
                  <a:moveTo>
                    <a:pt x="0" y="109123"/>
                  </a:moveTo>
                  <a:cubicBezTo>
                    <a:pt x="0" y="48856"/>
                    <a:pt x="48856" y="0"/>
                    <a:pt x="109123" y="0"/>
                  </a:cubicBezTo>
                  <a:lnTo>
                    <a:pt x="1365361" y="0"/>
                  </a:lnTo>
                  <a:cubicBezTo>
                    <a:pt x="1425628" y="0"/>
                    <a:pt x="1474484" y="48856"/>
                    <a:pt x="1474484" y="109123"/>
                  </a:cubicBezTo>
                  <a:lnTo>
                    <a:pt x="1474484" y="982107"/>
                  </a:lnTo>
                  <a:cubicBezTo>
                    <a:pt x="1474484" y="1042374"/>
                    <a:pt x="1425628" y="1091230"/>
                    <a:pt x="1365361" y="1091230"/>
                  </a:cubicBezTo>
                  <a:lnTo>
                    <a:pt x="109123" y="1091230"/>
                  </a:lnTo>
                  <a:cubicBezTo>
                    <a:pt x="48856" y="1091230"/>
                    <a:pt x="0" y="1042374"/>
                    <a:pt x="0" y="982107"/>
                  </a:cubicBezTo>
                  <a:lnTo>
                    <a:pt x="0" y="10912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31" tIns="96731" rIns="96731" bIns="9673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/>
                <a:t>Cambio</a:t>
              </a:r>
              <a:r>
                <a:rPr lang="es-ES" sz="1700" kern="1200" dirty="0"/>
                <a:t>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kern="1200" dirty="0"/>
                <a:t>GUIA001GIB</a:t>
              </a:r>
              <a:endParaRPr lang="es-CO" sz="1700" kern="1200" dirty="0"/>
            </a:p>
          </p:txBody>
        </p:sp>
        <p:sp>
          <p:nvSpPr>
            <p:cNvPr id="14" name="Forma libre 13"/>
            <p:cNvSpPr/>
            <p:nvPr/>
          </p:nvSpPr>
          <p:spPr>
            <a:xfrm rot="90430">
              <a:off x="1928557" y="3028796"/>
              <a:ext cx="417717" cy="487394"/>
            </a:xfrm>
            <a:custGeom>
              <a:avLst/>
              <a:gdLst>
                <a:gd name="connsiteX0" fmla="*/ 0 w 417717"/>
                <a:gd name="connsiteY0" fmla="*/ 97479 h 487394"/>
                <a:gd name="connsiteX1" fmla="*/ 208859 w 417717"/>
                <a:gd name="connsiteY1" fmla="*/ 97479 h 487394"/>
                <a:gd name="connsiteX2" fmla="*/ 208859 w 417717"/>
                <a:gd name="connsiteY2" fmla="*/ 0 h 487394"/>
                <a:gd name="connsiteX3" fmla="*/ 417717 w 417717"/>
                <a:gd name="connsiteY3" fmla="*/ 243697 h 487394"/>
                <a:gd name="connsiteX4" fmla="*/ 208859 w 417717"/>
                <a:gd name="connsiteY4" fmla="*/ 487394 h 487394"/>
                <a:gd name="connsiteX5" fmla="*/ 208859 w 417717"/>
                <a:gd name="connsiteY5" fmla="*/ 389915 h 487394"/>
                <a:gd name="connsiteX6" fmla="*/ 0 w 417717"/>
                <a:gd name="connsiteY6" fmla="*/ 389915 h 487394"/>
                <a:gd name="connsiteX7" fmla="*/ 0 w 417717"/>
                <a:gd name="connsiteY7" fmla="*/ 97479 h 4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717" h="487394">
                  <a:moveTo>
                    <a:pt x="0" y="97479"/>
                  </a:moveTo>
                  <a:lnTo>
                    <a:pt x="208859" y="97479"/>
                  </a:lnTo>
                  <a:lnTo>
                    <a:pt x="208859" y="0"/>
                  </a:lnTo>
                  <a:lnTo>
                    <a:pt x="417717" y="243697"/>
                  </a:lnTo>
                  <a:lnTo>
                    <a:pt x="208859" y="487394"/>
                  </a:lnTo>
                  <a:lnTo>
                    <a:pt x="208859" y="389915"/>
                  </a:lnTo>
                  <a:lnTo>
                    <a:pt x="0" y="389915"/>
                  </a:lnTo>
                  <a:lnTo>
                    <a:pt x="0" y="9747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7478" rIns="125314" bIns="974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2519534" y="2271580"/>
              <a:ext cx="2632595" cy="2091200"/>
            </a:xfrm>
            <a:custGeom>
              <a:avLst/>
              <a:gdLst>
                <a:gd name="connsiteX0" fmla="*/ 0 w 2632595"/>
                <a:gd name="connsiteY0" fmla="*/ 209120 h 2091200"/>
                <a:gd name="connsiteX1" fmla="*/ 209120 w 2632595"/>
                <a:gd name="connsiteY1" fmla="*/ 0 h 2091200"/>
                <a:gd name="connsiteX2" fmla="*/ 2423475 w 2632595"/>
                <a:gd name="connsiteY2" fmla="*/ 0 h 2091200"/>
                <a:gd name="connsiteX3" fmla="*/ 2632595 w 2632595"/>
                <a:gd name="connsiteY3" fmla="*/ 209120 h 2091200"/>
                <a:gd name="connsiteX4" fmla="*/ 2632595 w 2632595"/>
                <a:gd name="connsiteY4" fmla="*/ 1882080 h 2091200"/>
                <a:gd name="connsiteX5" fmla="*/ 2423475 w 2632595"/>
                <a:gd name="connsiteY5" fmla="*/ 2091200 h 2091200"/>
                <a:gd name="connsiteX6" fmla="*/ 209120 w 2632595"/>
                <a:gd name="connsiteY6" fmla="*/ 2091200 h 2091200"/>
                <a:gd name="connsiteX7" fmla="*/ 0 w 2632595"/>
                <a:gd name="connsiteY7" fmla="*/ 1882080 h 2091200"/>
                <a:gd name="connsiteX8" fmla="*/ 0 w 2632595"/>
                <a:gd name="connsiteY8" fmla="*/ 209120 h 20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2595" h="2091200">
                  <a:moveTo>
                    <a:pt x="0" y="209120"/>
                  </a:moveTo>
                  <a:cubicBezTo>
                    <a:pt x="0" y="93626"/>
                    <a:pt x="93626" y="0"/>
                    <a:pt x="209120" y="0"/>
                  </a:cubicBezTo>
                  <a:lnTo>
                    <a:pt x="2423475" y="0"/>
                  </a:lnTo>
                  <a:cubicBezTo>
                    <a:pt x="2538969" y="0"/>
                    <a:pt x="2632595" y="93626"/>
                    <a:pt x="2632595" y="209120"/>
                  </a:cubicBezTo>
                  <a:lnTo>
                    <a:pt x="2632595" y="1882080"/>
                  </a:lnTo>
                  <a:cubicBezTo>
                    <a:pt x="2632595" y="1997574"/>
                    <a:pt x="2538969" y="2091200"/>
                    <a:pt x="2423475" y="2091200"/>
                  </a:cubicBezTo>
                  <a:lnTo>
                    <a:pt x="209120" y="2091200"/>
                  </a:lnTo>
                  <a:cubicBezTo>
                    <a:pt x="93626" y="2091200"/>
                    <a:pt x="0" y="1997574"/>
                    <a:pt x="0" y="1882080"/>
                  </a:cubicBezTo>
                  <a:lnTo>
                    <a:pt x="0" y="2091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49" tIns="137449" rIns="137449" bIns="1374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/>
                <a:t>Versión 1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/>
                <a:t>Presentación de Trabajos y/o Tesis de Grado a la Biblioteca</a:t>
              </a:r>
              <a:endParaRPr lang="es-CO" sz="2000" kern="1200" dirty="0"/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5348660" y="3073483"/>
              <a:ext cx="416643" cy="487394"/>
            </a:xfrm>
            <a:custGeom>
              <a:avLst/>
              <a:gdLst>
                <a:gd name="connsiteX0" fmla="*/ 0 w 416643"/>
                <a:gd name="connsiteY0" fmla="*/ 97479 h 487394"/>
                <a:gd name="connsiteX1" fmla="*/ 208322 w 416643"/>
                <a:gd name="connsiteY1" fmla="*/ 97479 h 487394"/>
                <a:gd name="connsiteX2" fmla="*/ 208322 w 416643"/>
                <a:gd name="connsiteY2" fmla="*/ 0 h 487394"/>
                <a:gd name="connsiteX3" fmla="*/ 416643 w 416643"/>
                <a:gd name="connsiteY3" fmla="*/ 243697 h 487394"/>
                <a:gd name="connsiteX4" fmla="*/ 208322 w 416643"/>
                <a:gd name="connsiteY4" fmla="*/ 487394 h 487394"/>
                <a:gd name="connsiteX5" fmla="*/ 208322 w 416643"/>
                <a:gd name="connsiteY5" fmla="*/ 389915 h 487394"/>
                <a:gd name="connsiteX6" fmla="*/ 0 w 416643"/>
                <a:gd name="connsiteY6" fmla="*/ 389915 h 487394"/>
                <a:gd name="connsiteX7" fmla="*/ 0 w 416643"/>
                <a:gd name="connsiteY7" fmla="*/ 97479 h 4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43" h="487394">
                  <a:moveTo>
                    <a:pt x="0" y="97479"/>
                  </a:moveTo>
                  <a:lnTo>
                    <a:pt x="208322" y="97479"/>
                  </a:lnTo>
                  <a:lnTo>
                    <a:pt x="208322" y="0"/>
                  </a:lnTo>
                  <a:lnTo>
                    <a:pt x="416643" y="243697"/>
                  </a:lnTo>
                  <a:lnTo>
                    <a:pt x="208322" y="487394"/>
                  </a:lnTo>
                  <a:lnTo>
                    <a:pt x="208322" y="389915"/>
                  </a:lnTo>
                  <a:lnTo>
                    <a:pt x="0" y="389915"/>
                  </a:lnTo>
                  <a:lnTo>
                    <a:pt x="0" y="9747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1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7479" rIns="124993" bIns="974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5938249" y="2271580"/>
              <a:ext cx="2681876" cy="2091200"/>
            </a:xfrm>
            <a:custGeom>
              <a:avLst/>
              <a:gdLst>
                <a:gd name="connsiteX0" fmla="*/ 0 w 2489620"/>
                <a:gd name="connsiteY0" fmla="*/ 209120 h 2091200"/>
                <a:gd name="connsiteX1" fmla="*/ 209120 w 2489620"/>
                <a:gd name="connsiteY1" fmla="*/ 0 h 2091200"/>
                <a:gd name="connsiteX2" fmla="*/ 2280500 w 2489620"/>
                <a:gd name="connsiteY2" fmla="*/ 0 h 2091200"/>
                <a:gd name="connsiteX3" fmla="*/ 2489620 w 2489620"/>
                <a:gd name="connsiteY3" fmla="*/ 209120 h 2091200"/>
                <a:gd name="connsiteX4" fmla="*/ 2489620 w 2489620"/>
                <a:gd name="connsiteY4" fmla="*/ 1882080 h 2091200"/>
                <a:gd name="connsiteX5" fmla="*/ 2280500 w 2489620"/>
                <a:gd name="connsiteY5" fmla="*/ 2091200 h 2091200"/>
                <a:gd name="connsiteX6" fmla="*/ 209120 w 2489620"/>
                <a:gd name="connsiteY6" fmla="*/ 2091200 h 2091200"/>
                <a:gd name="connsiteX7" fmla="*/ 0 w 2489620"/>
                <a:gd name="connsiteY7" fmla="*/ 1882080 h 2091200"/>
                <a:gd name="connsiteX8" fmla="*/ 0 w 2489620"/>
                <a:gd name="connsiteY8" fmla="*/ 209120 h 20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9620" h="2091200">
                  <a:moveTo>
                    <a:pt x="0" y="209120"/>
                  </a:moveTo>
                  <a:cubicBezTo>
                    <a:pt x="0" y="93626"/>
                    <a:pt x="93626" y="0"/>
                    <a:pt x="209120" y="0"/>
                  </a:cubicBezTo>
                  <a:lnTo>
                    <a:pt x="2280500" y="0"/>
                  </a:lnTo>
                  <a:cubicBezTo>
                    <a:pt x="2395994" y="0"/>
                    <a:pt x="2489620" y="93626"/>
                    <a:pt x="2489620" y="209120"/>
                  </a:cubicBezTo>
                  <a:lnTo>
                    <a:pt x="2489620" y="1882080"/>
                  </a:lnTo>
                  <a:cubicBezTo>
                    <a:pt x="2489620" y="1997574"/>
                    <a:pt x="2395994" y="2091200"/>
                    <a:pt x="2280500" y="2091200"/>
                  </a:cubicBezTo>
                  <a:lnTo>
                    <a:pt x="209120" y="2091200"/>
                  </a:lnTo>
                  <a:cubicBezTo>
                    <a:pt x="93626" y="2091200"/>
                    <a:pt x="0" y="1997574"/>
                    <a:pt x="0" y="1882080"/>
                  </a:cubicBezTo>
                  <a:lnTo>
                    <a:pt x="0" y="2091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7449" tIns="137449" rIns="137449" bIns="1374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/>
                <a:t>Versión 02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/>
                <a:t>Ingreso mediante Autoarchivo de los Trabajos y/o tesis de grado al Repositorio Institucional UPN</a:t>
              </a:r>
              <a:endParaRPr lang="es-CO" sz="2000" b="1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06519" y="3193804"/>
            <a:ext cx="8394640" cy="1444727"/>
            <a:chOff x="461198" y="2109595"/>
            <a:chExt cx="8289924" cy="2394675"/>
          </a:xfrm>
        </p:grpSpPr>
        <p:sp>
          <p:nvSpPr>
            <p:cNvPr id="20" name="Forma libre 19"/>
            <p:cNvSpPr/>
            <p:nvPr/>
          </p:nvSpPr>
          <p:spPr>
            <a:xfrm>
              <a:off x="461198" y="2595451"/>
              <a:ext cx="1475559" cy="1403843"/>
            </a:xfrm>
            <a:custGeom>
              <a:avLst/>
              <a:gdLst>
                <a:gd name="connsiteX0" fmla="*/ 0 w 1496825"/>
                <a:gd name="connsiteY0" fmla="*/ 124959 h 1249589"/>
                <a:gd name="connsiteX1" fmla="*/ 124959 w 1496825"/>
                <a:gd name="connsiteY1" fmla="*/ 0 h 1249589"/>
                <a:gd name="connsiteX2" fmla="*/ 1371866 w 1496825"/>
                <a:gd name="connsiteY2" fmla="*/ 0 h 1249589"/>
                <a:gd name="connsiteX3" fmla="*/ 1496825 w 1496825"/>
                <a:gd name="connsiteY3" fmla="*/ 124959 h 1249589"/>
                <a:gd name="connsiteX4" fmla="*/ 1496825 w 1496825"/>
                <a:gd name="connsiteY4" fmla="*/ 1124630 h 1249589"/>
                <a:gd name="connsiteX5" fmla="*/ 1371866 w 1496825"/>
                <a:gd name="connsiteY5" fmla="*/ 1249589 h 1249589"/>
                <a:gd name="connsiteX6" fmla="*/ 124959 w 1496825"/>
                <a:gd name="connsiteY6" fmla="*/ 1249589 h 1249589"/>
                <a:gd name="connsiteX7" fmla="*/ 0 w 1496825"/>
                <a:gd name="connsiteY7" fmla="*/ 1124630 h 1249589"/>
                <a:gd name="connsiteX8" fmla="*/ 0 w 1496825"/>
                <a:gd name="connsiteY8" fmla="*/ 124959 h 12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25" h="1249589">
                  <a:moveTo>
                    <a:pt x="0" y="124959"/>
                  </a:moveTo>
                  <a:cubicBezTo>
                    <a:pt x="0" y="55946"/>
                    <a:pt x="55946" y="0"/>
                    <a:pt x="124959" y="0"/>
                  </a:cubicBezTo>
                  <a:lnTo>
                    <a:pt x="1371866" y="0"/>
                  </a:lnTo>
                  <a:cubicBezTo>
                    <a:pt x="1440879" y="0"/>
                    <a:pt x="1496825" y="55946"/>
                    <a:pt x="1496825" y="124959"/>
                  </a:cubicBezTo>
                  <a:lnTo>
                    <a:pt x="1496825" y="1124630"/>
                  </a:lnTo>
                  <a:cubicBezTo>
                    <a:pt x="1496825" y="1193643"/>
                    <a:pt x="1440879" y="1249589"/>
                    <a:pt x="1371866" y="1249589"/>
                  </a:cubicBezTo>
                  <a:lnTo>
                    <a:pt x="124959" y="1249589"/>
                  </a:lnTo>
                  <a:cubicBezTo>
                    <a:pt x="55946" y="1249589"/>
                    <a:pt x="0" y="1193643"/>
                    <a:pt x="0" y="1124630"/>
                  </a:cubicBezTo>
                  <a:lnTo>
                    <a:pt x="0" y="12495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69" tIns="101369" rIns="101369" bIns="10136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dirty="0"/>
                <a:t>Carta</a:t>
              </a:r>
              <a:r>
                <a:rPr lang="es-ES" sz="1700" b="1" kern="1200" dirty="0"/>
                <a:t> Aprobación</a:t>
              </a:r>
              <a:endParaRPr lang="es-CO" sz="1700" kern="1200" dirty="0"/>
            </a:p>
          </p:txBody>
        </p:sp>
        <p:sp>
          <p:nvSpPr>
            <p:cNvPr id="21" name="Forma libre 20"/>
            <p:cNvSpPr/>
            <p:nvPr/>
          </p:nvSpPr>
          <p:spPr>
            <a:xfrm rot="99349">
              <a:off x="2091730" y="3008098"/>
              <a:ext cx="484681" cy="494779"/>
            </a:xfrm>
            <a:custGeom>
              <a:avLst/>
              <a:gdLst>
                <a:gd name="connsiteX0" fmla="*/ 0 w 484681"/>
                <a:gd name="connsiteY0" fmla="*/ 98956 h 494778"/>
                <a:gd name="connsiteX1" fmla="*/ 242341 w 484681"/>
                <a:gd name="connsiteY1" fmla="*/ 98956 h 494778"/>
                <a:gd name="connsiteX2" fmla="*/ 242341 w 484681"/>
                <a:gd name="connsiteY2" fmla="*/ 0 h 494778"/>
                <a:gd name="connsiteX3" fmla="*/ 484681 w 484681"/>
                <a:gd name="connsiteY3" fmla="*/ 247389 h 494778"/>
                <a:gd name="connsiteX4" fmla="*/ 242341 w 484681"/>
                <a:gd name="connsiteY4" fmla="*/ 494778 h 494778"/>
                <a:gd name="connsiteX5" fmla="*/ 242341 w 484681"/>
                <a:gd name="connsiteY5" fmla="*/ 395822 h 494778"/>
                <a:gd name="connsiteX6" fmla="*/ 0 w 484681"/>
                <a:gd name="connsiteY6" fmla="*/ 395822 h 494778"/>
                <a:gd name="connsiteX7" fmla="*/ 0 w 484681"/>
                <a:gd name="connsiteY7" fmla="*/ 98956 h 4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681" h="494778">
                  <a:moveTo>
                    <a:pt x="0" y="98956"/>
                  </a:moveTo>
                  <a:lnTo>
                    <a:pt x="242341" y="98956"/>
                  </a:lnTo>
                  <a:lnTo>
                    <a:pt x="242341" y="0"/>
                  </a:lnTo>
                  <a:lnTo>
                    <a:pt x="484681" y="247389"/>
                  </a:lnTo>
                  <a:lnTo>
                    <a:pt x="242341" y="494778"/>
                  </a:lnTo>
                  <a:lnTo>
                    <a:pt x="242341" y="395822"/>
                  </a:lnTo>
                  <a:lnTo>
                    <a:pt x="0" y="395822"/>
                  </a:lnTo>
                  <a:lnTo>
                    <a:pt x="0" y="989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955" rIns="145404" bIns="9895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2667008" y="2109595"/>
              <a:ext cx="2662984" cy="2394675"/>
            </a:xfrm>
            <a:custGeom>
              <a:avLst/>
              <a:gdLst>
                <a:gd name="connsiteX0" fmla="*/ 0 w 2672483"/>
                <a:gd name="connsiteY0" fmla="*/ 239468 h 2394675"/>
                <a:gd name="connsiteX1" fmla="*/ 239468 w 2672483"/>
                <a:gd name="connsiteY1" fmla="*/ 0 h 2394675"/>
                <a:gd name="connsiteX2" fmla="*/ 2433016 w 2672483"/>
                <a:gd name="connsiteY2" fmla="*/ 0 h 2394675"/>
                <a:gd name="connsiteX3" fmla="*/ 2672484 w 2672483"/>
                <a:gd name="connsiteY3" fmla="*/ 239468 h 2394675"/>
                <a:gd name="connsiteX4" fmla="*/ 2672483 w 2672483"/>
                <a:gd name="connsiteY4" fmla="*/ 2155208 h 2394675"/>
                <a:gd name="connsiteX5" fmla="*/ 2433015 w 2672483"/>
                <a:gd name="connsiteY5" fmla="*/ 2394676 h 2394675"/>
                <a:gd name="connsiteX6" fmla="*/ 239468 w 2672483"/>
                <a:gd name="connsiteY6" fmla="*/ 2394675 h 2394675"/>
                <a:gd name="connsiteX7" fmla="*/ 0 w 2672483"/>
                <a:gd name="connsiteY7" fmla="*/ 2155207 h 2394675"/>
                <a:gd name="connsiteX8" fmla="*/ 0 w 2672483"/>
                <a:gd name="connsiteY8" fmla="*/ 239468 h 23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2483" h="2394675">
                  <a:moveTo>
                    <a:pt x="0" y="239468"/>
                  </a:moveTo>
                  <a:cubicBezTo>
                    <a:pt x="0" y="107213"/>
                    <a:pt x="107213" y="0"/>
                    <a:pt x="239468" y="0"/>
                  </a:cubicBezTo>
                  <a:lnTo>
                    <a:pt x="2433016" y="0"/>
                  </a:lnTo>
                  <a:cubicBezTo>
                    <a:pt x="2565271" y="0"/>
                    <a:pt x="2672484" y="107213"/>
                    <a:pt x="2672484" y="239468"/>
                  </a:cubicBezTo>
                  <a:cubicBezTo>
                    <a:pt x="2672484" y="878048"/>
                    <a:pt x="2672483" y="1516628"/>
                    <a:pt x="2672483" y="2155208"/>
                  </a:cubicBezTo>
                  <a:cubicBezTo>
                    <a:pt x="2672483" y="2287463"/>
                    <a:pt x="2565270" y="2394676"/>
                    <a:pt x="2433015" y="2394676"/>
                  </a:cubicBezTo>
                  <a:lnTo>
                    <a:pt x="239468" y="2394675"/>
                  </a:lnTo>
                  <a:cubicBezTo>
                    <a:pt x="107213" y="2394675"/>
                    <a:pt x="0" y="2287462"/>
                    <a:pt x="0" y="2155207"/>
                  </a:cubicBezTo>
                  <a:lnTo>
                    <a:pt x="0" y="23946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18" tIns="138718" rIns="138718" bIns="1387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/>
                <a:t>Visto Bueno de aprobación del Trabajo y/o tesis de Grado</a:t>
              </a:r>
              <a:endParaRPr lang="es-CO" sz="2000" kern="1200" dirty="0"/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5607225" y="3059543"/>
              <a:ext cx="363320" cy="494778"/>
            </a:xfrm>
            <a:custGeom>
              <a:avLst/>
              <a:gdLst>
                <a:gd name="connsiteX0" fmla="*/ 0 w 363320"/>
                <a:gd name="connsiteY0" fmla="*/ 98956 h 494778"/>
                <a:gd name="connsiteX1" fmla="*/ 181660 w 363320"/>
                <a:gd name="connsiteY1" fmla="*/ 98956 h 494778"/>
                <a:gd name="connsiteX2" fmla="*/ 181660 w 363320"/>
                <a:gd name="connsiteY2" fmla="*/ 0 h 494778"/>
                <a:gd name="connsiteX3" fmla="*/ 363320 w 363320"/>
                <a:gd name="connsiteY3" fmla="*/ 247389 h 494778"/>
                <a:gd name="connsiteX4" fmla="*/ 181660 w 363320"/>
                <a:gd name="connsiteY4" fmla="*/ 494778 h 494778"/>
                <a:gd name="connsiteX5" fmla="*/ 181660 w 363320"/>
                <a:gd name="connsiteY5" fmla="*/ 395822 h 494778"/>
                <a:gd name="connsiteX6" fmla="*/ 0 w 363320"/>
                <a:gd name="connsiteY6" fmla="*/ 395822 h 494778"/>
                <a:gd name="connsiteX7" fmla="*/ 0 w 363320"/>
                <a:gd name="connsiteY7" fmla="*/ 98956 h 4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320" h="494778">
                  <a:moveTo>
                    <a:pt x="0" y="98956"/>
                  </a:moveTo>
                  <a:lnTo>
                    <a:pt x="181660" y="98956"/>
                  </a:lnTo>
                  <a:lnTo>
                    <a:pt x="181660" y="0"/>
                  </a:lnTo>
                  <a:lnTo>
                    <a:pt x="363320" y="247389"/>
                  </a:lnTo>
                  <a:lnTo>
                    <a:pt x="181660" y="494778"/>
                  </a:lnTo>
                  <a:lnTo>
                    <a:pt x="181660" y="395822"/>
                  </a:lnTo>
                  <a:lnTo>
                    <a:pt x="0" y="395822"/>
                  </a:lnTo>
                  <a:lnTo>
                    <a:pt x="0" y="989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1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956" rIns="108996" bIns="9895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/>
            </a:p>
          </p:txBody>
        </p:sp>
        <p:sp>
          <p:nvSpPr>
            <p:cNvPr id="24" name="Forma libre 23"/>
            <p:cNvSpPr/>
            <p:nvPr/>
          </p:nvSpPr>
          <p:spPr>
            <a:xfrm>
              <a:off x="6121358" y="2109595"/>
              <a:ext cx="2629764" cy="2394675"/>
            </a:xfrm>
            <a:custGeom>
              <a:avLst/>
              <a:gdLst>
                <a:gd name="connsiteX0" fmla="*/ 0 w 2527341"/>
                <a:gd name="connsiteY0" fmla="*/ 239468 h 2394675"/>
                <a:gd name="connsiteX1" fmla="*/ 239468 w 2527341"/>
                <a:gd name="connsiteY1" fmla="*/ 0 h 2394675"/>
                <a:gd name="connsiteX2" fmla="*/ 2287874 w 2527341"/>
                <a:gd name="connsiteY2" fmla="*/ 0 h 2394675"/>
                <a:gd name="connsiteX3" fmla="*/ 2527342 w 2527341"/>
                <a:gd name="connsiteY3" fmla="*/ 239468 h 2394675"/>
                <a:gd name="connsiteX4" fmla="*/ 2527341 w 2527341"/>
                <a:gd name="connsiteY4" fmla="*/ 2155208 h 2394675"/>
                <a:gd name="connsiteX5" fmla="*/ 2287873 w 2527341"/>
                <a:gd name="connsiteY5" fmla="*/ 2394676 h 2394675"/>
                <a:gd name="connsiteX6" fmla="*/ 239468 w 2527341"/>
                <a:gd name="connsiteY6" fmla="*/ 2394675 h 2394675"/>
                <a:gd name="connsiteX7" fmla="*/ 0 w 2527341"/>
                <a:gd name="connsiteY7" fmla="*/ 2155207 h 2394675"/>
                <a:gd name="connsiteX8" fmla="*/ 0 w 2527341"/>
                <a:gd name="connsiteY8" fmla="*/ 239468 h 23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7341" h="2394675">
                  <a:moveTo>
                    <a:pt x="0" y="239468"/>
                  </a:moveTo>
                  <a:cubicBezTo>
                    <a:pt x="0" y="107213"/>
                    <a:pt x="107213" y="0"/>
                    <a:pt x="239468" y="0"/>
                  </a:cubicBezTo>
                  <a:lnTo>
                    <a:pt x="2287874" y="0"/>
                  </a:lnTo>
                  <a:cubicBezTo>
                    <a:pt x="2420129" y="0"/>
                    <a:pt x="2527342" y="107213"/>
                    <a:pt x="2527342" y="239468"/>
                  </a:cubicBezTo>
                  <a:cubicBezTo>
                    <a:pt x="2527342" y="878048"/>
                    <a:pt x="2527341" y="1516628"/>
                    <a:pt x="2527341" y="2155208"/>
                  </a:cubicBezTo>
                  <a:cubicBezTo>
                    <a:pt x="2527341" y="2287463"/>
                    <a:pt x="2420128" y="2394676"/>
                    <a:pt x="2287873" y="2394676"/>
                  </a:cubicBezTo>
                  <a:lnTo>
                    <a:pt x="239468" y="2394675"/>
                  </a:lnTo>
                  <a:cubicBezTo>
                    <a:pt x="107213" y="2394675"/>
                    <a:pt x="0" y="2287462"/>
                    <a:pt x="0" y="2155207"/>
                  </a:cubicBezTo>
                  <a:lnTo>
                    <a:pt x="0" y="23946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7449" tIns="137449" rIns="137449" bIns="137449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/>
                <a:t>Elaborar una carta de Aprobación del trabajo y/o Tesis de Grado</a:t>
              </a:r>
              <a:endParaRPr lang="es-CO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7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3536"/>
            <a:ext cx="8229600" cy="857250"/>
          </a:xfrm>
        </p:spPr>
        <p:txBody>
          <a:bodyPr/>
          <a:lstStyle/>
          <a:p>
            <a:r>
              <a:rPr lang="es-ES" dirty="0"/>
              <a:t>Documentos Vigentes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09911"/>
              </p:ext>
            </p:extLst>
          </p:nvPr>
        </p:nvGraphicFramePr>
        <p:xfrm>
          <a:off x="76201" y="1472649"/>
          <a:ext cx="8610599" cy="3327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Nombre 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Responsable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Descripción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s-ES" sz="1600" dirty="0"/>
                    </a:p>
                    <a:p>
                      <a:r>
                        <a:rPr lang="es-ES" sz="1600" dirty="0"/>
                        <a:t>FOR021GIB</a:t>
                      </a:r>
                      <a:r>
                        <a:rPr lang="es-ES" sz="1600" baseline="0" dirty="0"/>
                        <a:t> – Licencia Uso Trabajo y Tesis de Grado</a:t>
                      </a:r>
                      <a:endParaRPr lang="es-CO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S" sz="1600" dirty="0"/>
                    </a:p>
                    <a:p>
                      <a:r>
                        <a:rPr lang="es-ES" sz="1600" dirty="0"/>
                        <a:t>Estudiante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El título</a:t>
                      </a:r>
                      <a:r>
                        <a:rPr lang="es-ES" sz="1600" baseline="0" dirty="0"/>
                        <a:t> registrado debe coincidir con la portada del Trabajo.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aseline="0" dirty="0"/>
                        <a:t>La(s) firma(s) debe(n) ser original(es).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</a:t>
                      </a:r>
                      <a:r>
                        <a:rPr lang="es-ES" sz="1600" baseline="0" dirty="0"/>
                        <a:t> debe escanear para Ingreso al Repositorio y entregarla al Programa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FOR022GIB – Listado de Entrega de Trabajos</a:t>
                      </a:r>
                      <a:r>
                        <a:rPr lang="es-ES" sz="1600" baseline="0" dirty="0"/>
                        <a:t> y/o Tesis de Grado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Programa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Debe</a:t>
                      </a:r>
                      <a:r>
                        <a:rPr lang="es-ES" sz="1600" baseline="0" dirty="0"/>
                        <a:t> ser diligenciado para enviar a la Subdirección de Biblioteca.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FOR009GSI</a:t>
                      </a:r>
                      <a:r>
                        <a:rPr lang="es-ES" sz="1600" baseline="0" dirty="0"/>
                        <a:t> – Autorización de datos personales y de menores de edad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  <a:p>
                      <a:r>
                        <a:rPr lang="es-ES" sz="1600" dirty="0"/>
                        <a:t>Estudiante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Diligenciado y firmado </a:t>
                      </a:r>
                      <a:r>
                        <a:rPr lang="es-ES" sz="1600" baseline="0" dirty="0"/>
                        <a:t>en caso que el Trabajo y/o Tesis de grado contenga fotos de menores o datos sensibles. (Habeas Data) 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59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DOCUMENTOS A TENER EN CUENTA</a:t>
            </a:r>
            <a:endParaRPr lang="es-CO" dirty="0"/>
          </a:p>
        </p:txBody>
      </p:sp>
      <p:pic>
        <p:nvPicPr>
          <p:cNvPr id="3074" name="Picture 2" descr="Resultado de imagen de ASESOR DE 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" y="1952624"/>
            <a:ext cx="2518609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95575" y="2117113"/>
            <a:ext cx="5810250" cy="2500924"/>
          </a:xfrm>
        </p:spPr>
        <p:txBody>
          <a:bodyPr>
            <a:normAutofit/>
          </a:bodyPr>
          <a:lstStyle/>
          <a:p>
            <a:r>
              <a:rPr lang="es-ES" b="1" dirty="0"/>
              <a:t>Pantallazo soporte</a:t>
            </a:r>
            <a:r>
              <a:rPr lang="es-ES" dirty="0"/>
              <a:t>: Evidencia el ingreso al Repositorio</a:t>
            </a:r>
          </a:p>
          <a:p>
            <a:r>
              <a:rPr lang="es-ES" b="1" dirty="0"/>
              <a:t>Carta de Aprobación firmada por el asesor </a:t>
            </a:r>
            <a:r>
              <a:rPr lang="es-ES" dirty="0"/>
              <a:t>– Cada programa define el contenido (Acuerdo 010 de 2018)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11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8616E13-C0B3-481B-B4FE-E973D91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40" y="2923886"/>
            <a:ext cx="7077919" cy="1405046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Responsabilidades y procedimiento oficial </a:t>
            </a:r>
            <a:endParaRPr lang="es-CO" dirty="0"/>
          </a:p>
        </p:txBody>
      </p:sp>
      <p:pic>
        <p:nvPicPr>
          <p:cNvPr id="6" name="Gráfico 5" descr="Flujo de trabajo">
            <a:hlinkClick r:id="rId2" action="ppaction://hlinksldjump"/>
            <a:extLst>
              <a:ext uri="{FF2B5EF4-FFF2-40B4-BE49-F238E27FC236}">
                <a16:creationId xmlns:a16="http://schemas.microsoft.com/office/drawing/2014/main" id="{BDFB861B-0FE3-47BF-A077-F73FE0E2D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14974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782" y="3333509"/>
            <a:ext cx="7070435" cy="13767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El </a:t>
            </a:r>
            <a:r>
              <a:rPr lang="es-ES" u="sng" dirty="0"/>
              <a:t>autoarchivo</a:t>
            </a:r>
            <a:r>
              <a:rPr lang="es-ES" dirty="0"/>
              <a:t> es el procedimiento mediante el cual un autor deposita una copia de un documento en línea para su acceso abierto y divulgación.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8" y="2064633"/>
            <a:ext cx="7128624" cy="1268875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4035EE45-2CFE-4B80-BF00-0E619178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86" y="687878"/>
            <a:ext cx="7077919" cy="1585734"/>
          </a:xfrm>
        </p:spPr>
        <p:txBody>
          <a:bodyPr>
            <a:normAutofit/>
          </a:bodyPr>
          <a:lstStyle/>
          <a:p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procedimiento se le denomina autoarchivo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45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6662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ESPONSABILIDAD DEL ESTUDIANTE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3046047" y="1934064"/>
            <a:ext cx="4722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>
                <a:solidFill>
                  <a:srgbClr val="1D8059"/>
                </a:solidFill>
              </a:rPr>
              <a:t>1. Consultar los requisitos para subir una tesis al Repositorio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46048" y="2744421"/>
            <a:ext cx="472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s-ES" sz="2400" dirty="0">
                <a:ln w="0"/>
                <a:solidFill>
                  <a:srgbClr val="0070C0"/>
                </a:solidFill>
              </a:rPr>
              <a:t>. Descargar la guía GUI001GIB</a:t>
            </a:r>
            <a:endParaRPr lang="es-CO" sz="2400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46048" y="3273367"/>
            <a:ext cx="557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1D8059"/>
                </a:solidFill>
              </a:rPr>
              <a:t>3. Diligenciar, firmar y digitalizar la licencia de uso</a:t>
            </a:r>
          </a:p>
        </p:txBody>
      </p:sp>
      <p:pic>
        <p:nvPicPr>
          <p:cNvPr id="8" name="Picture 4" descr="Resultado de imagen de descargar docu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47" y="2373571"/>
            <a:ext cx="1007161" cy="10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046048" y="4049695"/>
            <a:ext cx="5576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</a:t>
            </a:r>
            <a:r>
              <a:rPr lang="es-ES" sz="2400" dirty="0">
                <a:ln w="0"/>
                <a:solidFill>
                  <a:srgbClr val="0070C0"/>
                </a:solidFill>
              </a:rPr>
              <a:t>Preparar la documentación y ajustar el trabajo</a:t>
            </a:r>
          </a:p>
        </p:txBody>
      </p:sp>
      <p:pic>
        <p:nvPicPr>
          <p:cNvPr id="2050" name="Picture 2" descr="Resultado de imagen de ASESOR DE T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" y="2002024"/>
            <a:ext cx="2736352" cy="27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5975" y="1112025"/>
            <a:ext cx="620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1D8059"/>
                </a:solidFill>
              </a:rPr>
              <a:t>5. Recibir del asesor o director de tesis una carta de aprobación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85974" y="1479594"/>
            <a:ext cx="63123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n w="0"/>
                <a:solidFill>
                  <a:srgbClr val="0070C0"/>
                </a:solidFill>
              </a:rPr>
              <a:t>6. Ingresar la Tesis o Trabajo de Grado al Repositorio Institucional,  adjuntando licencia de uso. Es importante imprimir un pantallazo como evidencia del ingreso </a:t>
            </a:r>
            <a:r>
              <a:rPr lang="es-ES" sz="1400" dirty="0">
                <a:ln w="0"/>
                <a:solidFill>
                  <a:srgbClr val="0070C0"/>
                </a:solidFill>
              </a:rPr>
              <a:t>(El trabajo de grado solo se debe cargar una vez, aunque haya sido escrito por dos o mas autores).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5974" y="2656625"/>
            <a:ext cx="6663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1D8059"/>
                </a:solidFill>
              </a:rPr>
              <a:t>7. Entregar en físico al programa la licencia de uso con firma, carta de aprobación y pantallazo soporte.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85975" y="3341214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n w="0"/>
                <a:solidFill>
                  <a:srgbClr val="0070C0"/>
                </a:solidFill>
              </a:rPr>
              <a:t>8. Revisar que la Biblioteca Central confirme la entrega vía correo electrónico institucional. </a:t>
            </a:r>
            <a:r>
              <a:rPr lang="es-ES" b="1" dirty="0">
                <a:ln w="0"/>
                <a:solidFill>
                  <a:srgbClr val="0070C0"/>
                </a:solidFill>
              </a:rPr>
              <a:t>Esta podría ser rechazada para solicitar posibles cambios.</a:t>
            </a:r>
          </a:p>
        </p:txBody>
      </p:sp>
      <p:pic>
        <p:nvPicPr>
          <p:cNvPr id="8" name="Picture 2" descr="Resultado de imagen de ingresar documentos digi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93" y="1574399"/>
            <a:ext cx="1722009" cy="11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de alerta corr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26" y="3491767"/>
            <a:ext cx="1302669" cy="13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informacion confiden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09" y="663776"/>
            <a:ext cx="1776691" cy="13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16510"/>
            <a:ext cx="8229600" cy="627049"/>
          </a:xfrm>
        </p:spPr>
        <p:txBody>
          <a:bodyPr>
            <a:normAutofit/>
          </a:bodyPr>
          <a:lstStyle/>
          <a:p>
            <a:r>
              <a:rPr lang="es-ES" sz="2800" dirty="0"/>
              <a:t>NOTA IMPORTANTE</a:t>
            </a:r>
            <a:endParaRPr lang="es-CO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82633" y="2035506"/>
            <a:ext cx="8229600" cy="30590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dirty="0"/>
              <a:t>Si la Tesis o Trabajo de Grado contiene información confidencial, reservada, estratégica, privilegiada o de carácter similar; hace parte de una investigación en curso cuyos resultados finales no se han publicado o contiene fotografías de menores de edad; el (los) estudiante(s) deberá(n) indicar por escrito en la licencia tal situación, con el fin de poder tomar las medidas correspondientes para proteger la información.</a:t>
            </a:r>
          </a:p>
          <a:p>
            <a:pPr marL="0" indent="0" algn="just">
              <a:buNone/>
            </a:pPr>
            <a:r>
              <a:rPr lang="es-ES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(Acuerdo 011 CS del 29 junio del 2019, Estatuto de propiedad intelectual de la UPN)</a:t>
            </a:r>
            <a:endParaRPr lang="es-ES" sz="2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4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7190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ESPONSABILIDAD DEL ASESOR </a:t>
            </a:r>
            <a:endParaRPr lang="es-CO" dirty="0"/>
          </a:p>
        </p:txBody>
      </p:sp>
      <p:pic>
        <p:nvPicPr>
          <p:cNvPr id="4098" name="Picture 2" descr="https://www.tesisperu.org/objet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5949"/>
            <a:ext cx="2876551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46046" y="1934064"/>
            <a:ext cx="56407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>
                <a:solidFill>
                  <a:srgbClr val="1D8059"/>
                </a:solidFill>
              </a:rPr>
              <a:t>1. Recibir y revisar el trabajo y/o Tesis de Grado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46047" y="2744421"/>
            <a:ext cx="538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s-ES" sz="2400" dirty="0">
                <a:ln w="0"/>
                <a:solidFill>
                  <a:srgbClr val="0070C0"/>
                </a:solidFill>
              </a:rPr>
              <a:t>. Verificar el cumplimiento de los requisitos y devolver si es necesario</a:t>
            </a:r>
            <a:endParaRPr lang="es-CO" sz="2400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46047" y="3575418"/>
            <a:ext cx="56407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>
                <a:solidFill>
                  <a:srgbClr val="1D8059"/>
                </a:solidFill>
              </a:rPr>
              <a:t>3. Elaborar carta de Aprobación, firmarla y entregarla al estudiante.</a:t>
            </a:r>
          </a:p>
        </p:txBody>
      </p:sp>
    </p:spTree>
    <p:extLst>
      <p:ext uri="{BB962C8B-B14F-4D97-AF65-F5344CB8AC3E}">
        <p14:creationId xmlns:p14="http://schemas.microsoft.com/office/powerpoint/2010/main" val="2862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3405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ESPONSABILIDAD DEL PROGRAMA </a:t>
            </a:r>
            <a:endParaRPr lang="es-CO" dirty="0"/>
          </a:p>
        </p:txBody>
      </p:sp>
      <p:pic>
        <p:nvPicPr>
          <p:cNvPr id="4" name="Imagen 3" descr="&lt;strong&gt;Programa&lt;/strong&gt; en Industria 4.0 de la Universidad de Deu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10" y="1936556"/>
            <a:ext cx="4055390" cy="29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8751" y="866825"/>
            <a:ext cx="597085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dirty="0">
                <a:solidFill>
                  <a:srgbClr val="1D8059"/>
                </a:solidFill>
              </a:rPr>
              <a:t>1. Recibir los documentos entregados por los estudiantes </a:t>
            </a:r>
            <a:r>
              <a:rPr lang="es-ES" sz="2200" dirty="0">
                <a:solidFill>
                  <a:srgbClr val="1D8059"/>
                </a:solidFill>
              </a:rPr>
              <a:t>(Licencia de uso, Pantallazo del Repositorio y carta del Asesor o director de Tesis).</a:t>
            </a:r>
          </a:p>
        </p:txBody>
      </p:sp>
      <p:pic>
        <p:nvPicPr>
          <p:cNvPr id="5" name="Picture 2" descr="Resultado de imagen de recibir docu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97" y="783698"/>
            <a:ext cx="2088961" cy="14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verifi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0" y="2635320"/>
            <a:ext cx="3214675" cy="18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555726" y="2856266"/>
            <a:ext cx="51313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n w="0"/>
                <a:solidFill>
                  <a:srgbClr val="0070C0"/>
                </a:solidFill>
              </a:rPr>
              <a:t>2. Verificar que la información ingresada al Repositorio Institucional UPN, corresponda con la información de la licencia de uso entregada por el estudiante.</a:t>
            </a:r>
          </a:p>
        </p:txBody>
      </p:sp>
    </p:spTree>
    <p:extLst>
      <p:ext uri="{BB962C8B-B14F-4D97-AF65-F5344CB8AC3E}">
        <p14:creationId xmlns:p14="http://schemas.microsoft.com/office/powerpoint/2010/main" val="3857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PPT UP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BD3EAA6D01E64291800D76F6A6C009" ma:contentTypeVersion="2" ma:contentTypeDescription="Crear nuevo documento." ma:contentTypeScope="" ma:versionID="b311716cfbaa8e1cc8847b157cb201d7">
  <xsd:schema xmlns:xsd="http://www.w3.org/2001/XMLSchema" xmlns:xs="http://www.w3.org/2001/XMLSchema" xmlns:p="http://schemas.microsoft.com/office/2006/metadata/properties" xmlns:ns3="e2a8e59a-a01c-4dac-bc89-bcab8a01ff53" targetNamespace="http://schemas.microsoft.com/office/2006/metadata/properties" ma:root="true" ma:fieldsID="24428d3289e3d5eefa16236aa516a101" ns3:_="">
    <xsd:import namespace="e2a8e59a-a01c-4dac-bc89-bcab8a01ff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8e59a-a01c-4dac-bc89-bcab8a01f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58FC6A-35BE-4988-974B-F597AF376C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69125-1CB1-49E4-A908-88CB15E07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8e59a-a01c-4dac-bc89-bcab8a01f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4319C-0202-420E-A93D-3E084519A91B}">
  <ds:schemaRefs>
    <ds:schemaRef ds:uri="http://schemas.microsoft.com/office/2006/documentManagement/types"/>
    <ds:schemaRef ds:uri="e2a8e59a-a01c-4dac-bc89-bcab8a01ff53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943</Words>
  <Application>Microsoft Office PowerPoint</Application>
  <PresentationFormat>Presentación en pantalla (16:9)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PPT UPN 1</vt:lpstr>
      <vt:lpstr>PROCESO DE AUTOARCHIVO</vt:lpstr>
      <vt:lpstr>Responsabilidades y procedimiento oficial </vt:lpstr>
      <vt:lpstr>Este procedimiento se le denomina autoarchivo</vt:lpstr>
      <vt:lpstr>RESPONSABILIDAD DEL ESTUDIANTE </vt:lpstr>
      <vt:lpstr>Presentación de PowerPoint</vt:lpstr>
      <vt:lpstr>NOTA IMPORTANTE</vt:lpstr>
      <vt:lpstr>RESPONSABILIDAD DEL ASESOR </vt:lpstr>
      <vt:lpstr>RESPONSABILIDAD DEL PROGRAMA </vt:lpstr>
      <vt:lpstr>Presentación de PowerPoint</vt:lpstr>
      <vt:lpstr>Presentación de PowerPoint</vt:lpstr>
      <vt:lpstr>RESPONSABILIDAD DE LA BIBLIOTECA</vt:lpstr>
      <vt:lpstr>Presentación de PowerPoint</vt:lpstr>
      <vt:lpstr>Presentación de PowerPoint</vt:lpstr>
      <vt:lpstr>Para tener en cuenta</vt:lpstr>
      <vt:lpstr>CAMBIOS EN EL PROCEDIMIENTO </vt:lpstr>
      <vt:lpstr>Presentación de PowerPoint</vt:lpstr>
      <vt:lpstr>Documentos Vigentes</vt:lpstr>
      <vt:lpstr>DOCUMENTOS A TENER EN CUENTA</vt:lpstr>
    </vt:vector>
  </TitlesOfParts>
  <Company>Universidad Pedagogica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Torres Bohórquez T.Bohórquez</dc:creator>
  <cp:lastModifiedBy>BRIAN DAVID OSPINA SALAZAR</cp:lastModifiedBy>
  <cp:revision>96</cp:revision>
  <dcterms:created xsi:type="dcterms:W3CDTF">2015-08-19T16:25:29Z</dcterms:created>
  <dcterms:modified xsi:type="dcterms:W3CDTF">2020-07-15T17:18:05Z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0x0101006CBD3EAA6D01E64291800D76F6A6C009</vt:lpwstr>
  </property>
</Properties>
</file>